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61" r:id="rId6"/>
    <p:sldId id="259" r:id="rId7"/>
    <p:sldId id="266" r:id="rId8"/>
    <p:sldId id="273" r:id="rId9"/>
    <p:sldId id="271" r:id="rId10"/>
    <p:sldId id="267" r:id="rId11"/>
    <p:sldId id="272" r:id="rId12"/>
    <p:sldId id="270" r:id="rId13"/>
    <p:sldId id="264" r:id="rId14"/>
    <p:sldId id="263" r:id="rId15"/>
  </p:sldIdLst>
  <p:sldSz cx="18288000" cy="10287000"/>
  <p:notesSz cx="6858000" cy="9144000"/>
  <p:embeddedFontLst>
    <p:embeddedFont>
      <p:font typeface="SF_HailSnow" panose="0200050300000000000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4D6F6-0C6F-42A6-9178-F93528216404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BE1E4-E490-4C33-BAB4-0DE244BCD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25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BE1E4-E490-4C33-BAB4-0DE244BCD4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9.jpeg"/><Relationship Id="rId5" Type="http://schemas.openxmlformats.org/officeDocument/2006/relationships/image" Target="../media/image4.png"/><Relationship Id="rId10" Type="http://schemas.openxmlformats.org/officeDocument/2006/relationships/image" Target="../media/image58.jpe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9.png"/><Relationship Id="rId18" Type="http://schemas.openxmlformats.org/officeDocument/2006/relationships/image" Target="../media/image52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48.png"/><Relationship Id="rId17" Type="http://schemas.openxmlformats.org/officeDocument/2006/relationships/image" Target="../media/image62.png"/><Relationship Id="rId2" Type="http://schemas.openxmlformats.org/officeDocument/2006/relationships/image" Target="../media/image12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7.png"/><Relationship Id="rId5" Type="http://schemas.openxmlformats.org/officeDocument/2006/relationships/image" Target="../media/image4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9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7.png"/><Relationship Id="rId5" Type="http://schemas.openxmlformats.org/officeDocument/2006/relationships/image" Target="../media/image4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4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2.png"/><Relationship Id="rId7" Type="http://schemas.openxmlformats.org/officeDocument/2006/relationships/image" Target="../media/image34.png"/><Relationship Id="rId12" Type="http://schemas.openxmlformats.org/officeDocument/2006/relationships/image" Target="../media/image5.png"/><Relationship Id="rId17" Type="http://schemas.openxmlformats.org/officeDocument/2006/relationships/image" Target="../media/image39.png"/><Relationship Id="rId2" Type="http://schemas.openxmlformats.org/officeDocument/2006/relationships/video" Target="../media/media1.mp4"/><Relationship Id="rId16" Type="http://schemas.openxmlformats.org/officeDocument/2006/relationships/image" Target="../media/image38.png"/><Relationship Id="rId20" Type="http://schemas.openxmlformats.org/officeDocument/2006/relationships/image" Target="../media/image41.png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5" Type="http://schemas.openxmlformats.org/officeDocument/2006/relationships/image" Target="../media/image37.png"/><Relationship Id="rId10" Type="http://schemas.openxmlformats.org/officeDocument/2006/relationships/image" Target="../media/image3.png"/><Relationship Id="rId19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Relationship Id="rId14" Type="http://schemas.openxmlformats.org/officeDocument/2006/relationships/image" Target="../media/image21.png"/><Relationship Id="rId2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7.png"/><Relationship Id="rId18" Type="http://schemas.openxmlformats.org/officeDocument/2006/relationships/image" Target="../media/image45.png"/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12" Type="http://schemas.openxmlformats.org/officeDocument/2006/relationships/image" Target="../media/image21.png"/><Relationship Id="rId17" Type="http://schemas.openxmlformats.org/officeDocument/2006/relationships/image" Target="../media/image44.png"/><Relationship Id="rId2" Type="http://schemas.openxmlformats.org/officeDocument/2006/relationships/image" Target="../media/image12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6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openxmlformats.org/officeDocument/2006/relationships/image" Target="../media/image4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9.png"/><Relationship Id="rId18" Type="http://schemas.openxmlformats.org/officeDocument/2006/relationships/image" Target="../media/image54.jpe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2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7.png"/><Relationship Id="rId5" Type="http://schemas.openxmlformats.org/officeDocument/2006/relationships/image" Target="../media/image4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7.png"/><Relationship Id="rId5" Type="http://schemas.openxmlformats.org/officeDocument/2006/relationships/image" Target="../media/image4.png"/><Relationship Id="rId10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1231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100" y="4394200"/>
            <a:ext cx="1193800" cy="99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500" y="47371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100" y="4737100"/>
            <a:ext cx="254000" cy="25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5651500"/>
            <a:ext cx="51308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6388100"/>
            <a:ext cx="51308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8900" y="2895600"/>
            <a:ext cx="29718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8900" y="3479800"/>
            <a:ext cx="2971800" cy="101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235200" y="2540000"/>
            <a:ext cx="49657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600" spc="-100" dirty="0">
                <a:solidFill>
                  <a:srgbClr val="FFFFFF"/>
                </a:solidFill>
                <a:ea typeface="SF_HailSnow"/>
              </a:rPr>
              <a:t>우수연구회</a:t>
            </a:r>
            <a:endParaRPr lang="ko-KR" sz="86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473700" y="4076700"/>
            <a:ext cx="65024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600" b="0" i="0" u="none" strike="noStrike" spc="-200" dirty="0">
                <a:solidFill>
                  <a:srgbClr val="FFFFFF"/>
                </a:solidFill>
                <a:ea typeface="SF_HailSnow"/>
              </a:rPr>
              <a:t>컴퓨터공학과</a:t>
            </a:r>
            <a:endParaRPr lang="ko-KR" sz="8600" b="0" i="0" u="none" strike="noStrike" spc="-9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508500" y="5626100"/>
            <a:ext cx="61722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600" b="0" i="0" u="none" strike="noStrike" spc="-200" dirty="0">
                <a:solidFill>
                  <a:srgbClr val="FFFFFF"/>
                </a:solidFill>
                <a:ea typeface="SF_HailSnow"/>
              </a:rPr>
              <a:t>I A I </a:t>
            </a:r>
            <a:r>
              <a:rPr lang="ko-KR" altLang="en-US" sz="8600" b="0" i="0" u="none" strike="noStrike" spc="-200" dirty="0">
                <a:solidFill>
                  <a:srgbClr val="FFFFFF"/>
                </a:solidFill>
                <a:ea typeface="SF_HailSnow"/>
              </a:rPr>
              <a:t>연구회</a:t>
            </a:r>
            <a:endParaRPr lang="ko-KR" sz="86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391900" y="2311400"/>
            <a:ext cx="6223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0" b="0" i="0" u="none" strike="noStrike" spc="-300">
                <a:solidFill>
                  <a:srgbClr val="DC56A9"/>
                </a:solidFill>
                <a:latin typeface="SF_HailSnow"/>
              </a:rPr>
              <a:t>{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60100" y="5473700"/>
            <a:ext cx="13081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700" b="0" i="0" u="none" strike="noStrike" spc="-400" dirty="0">
                <a:solidFill>
                  <a:srgbClr val="FF630E"/>
                </a:solidFill>
                <a:latin typeface="SF_HailSnow"/>
              </a:rPr>
              <a:t>*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35200" y="5626100"/>
            <a:ext cx="19939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600" b="0" i="0" u="none" strike="noStrike" spc="-200">
                <a:solidFill>
                  <a:srgbClr val="41C5FF"/>
                </a:solidFill>
                <a:latin typeface="SF_HailSnow"/>
              </a:rPr>
              <a:t>[     ]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83000" y="1181100"/>
            <a:ext cx="2374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100" b="0" i="0" u="none" strike="noStrike" dirty="0">
                <a:solidFill>
                  <a:srgbClr val="FFFFFF"/>
                </a:solidFill>
                <a:ea typeface="SF_HailSnow"/>
              </a:rPr>
              <a:t>우수연구회</a:t>
            </a:r>
            <a:endParaRPr lang="ko-KR" sz="21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500100" y="1206500"/>
            <a:ext cx="3340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</a:t>
            </a:r>
            <a:r>
              <a:rPr lang="en-US" sz="1700" b="0" i="0" u="none" strike="noStrike" dirty="0">
                <a:solidFill>
                  <a:srgbClr val="FFFFFF"/>
                </a:solidFill>
                <a:latin typeface="SF_HailSnow"/>
              </a:rPr>
              <a:t> of Ambient Intelligence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28400" y="7937500"/>
            <a:ext cx="60960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2600" b="0" i="0" u="none" strike="noStrike" dirty="0">
                <a:solidFill>
                  <a:schemeClr val="bg1"/>
                </a:solidFill>
                <a:latin typeface="SF_HailSnow"/>
              </a:rPr>
              <a:t>#</a:t>
            </a:r>
            <a:r>
              <a:rPr lang="en-US" sz="2600" b="0" i="0" u="none" strike="noStrike" dirty="0">
                <a:solidFill>
                  <a:srgbClr val="FF0000"/>
                </a:solidFill>
                <a:latin typeface="SF_HailSnow"/>
              </a:rPr>
              <a:t> </a:t>
            </a:r>
            <a:r>
              <a:rPr lang="en-US" altLang="ko-KR" sz="2800" b="0" i="0" u="none" strike="noStrike" dirty="0">
                <a:solidFill>
                  <a:srgbClr val="FF0000"/>
                </a:solidFill>
                <a:latin typeface="SF_HailSnow"/>
              </a:rPr>
              <a:t>Institute</a:t>
            </a:r>
            <a:r>
              <a:rPr lang="en-US" sz="2600" b="0" i="0" u="none" strike="noStrike" dirty="0">
                <a:solidFill>
                  <a:srgbClr val="FF0000"/>
                </a:solidFill>
                <a:latin typeface="SF_HailSnow"/>
              </a:rPr>
              <a:t> of Ambient Intelligence ( )    </a:t>
            </a:r>
            <a:r>
              <a:rPr lang="en-US" sz="2600" b="0" i="0" u="none" strike="noStrike" dirty="0">
                <a:solidFill>
                  <a:schemeClr val="bg1"/>
                </a:solidFill>
                <a:latin typeface="SF_HailSnow"/>
              </a:rPr>
              <a:t>{</a:t>
            </a:r>
          </a:p>
          <a:p>
            <a:pPr lvl="0" algn="r">
              <a:lnSpc>
                <a:spcPct val="1244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presenter  = </a:t>
            </a:r>
            <a:r>
              <a:rPr lang="ko-KR" sz="2600" b="0" i="0" u="none" strike="noStrike" dirty="0">
                <a:solidFill>
                  <a:srgbClr val="41C5FF"/>
                </a:solidFill>
                <a:ea typeface="SF_HailSnow"/>
              </a:rPr>
              <a:t>김</a:t>
            </a:r>
            <a:r>
              <a:rPr lang="ko-KR" altLang="en-US" sz="2600" b="0" i="0" u="none" strike="noStrike" dirty="0">
                <a:solidFill>
                  <a:srgbClr val="41C5FF"/>
                </a:solidFill>
                <a:ea typeface="SF_HailSnow"/>
              </a:rPr>
              <a:t>경현</a:t>
            </a: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 ; </a:t>
            </a:r>
            <a:r>
              <a:rPr lang="en-US" sz="2600" dirty="0">
                <a:solidFill>
                  <a:srgbClr val="FFFFFF"/>
                </a:solidFill>
                <a:latin typeface="SF_HailSnow"/>
              </a:rPr>
              <a:t>//</a:t>
            </a:r>
            <a:r>
              <a:rPr lang="ko-KR" altLang="en-US" sz="2600" dirty="0">
                <a:solidFill>
                  <a:srgbClr val="FFFFFF"/>
                </a:solidFill>
                <a:latin typeface="SF_HailSnow"/>
              </a:rPr>
              <a:t>컴퓨터공학과</a:t>
            </a: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 }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11400" y="8267700"/>
            <a:ext cx="6934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>
                    <a:alpha val="65098"/>
                  </a:srgbClr>
                </a:solidFill>
                <a:ea typeface="SF_HailSnow"/>
              </a:rPr>
              <a:t>한글 점자 동시 학습기기</a:t>
            </a:r>
            <a:endParaRPr lang="ko-KR" sz="2400" b="0" i="0" u="none" strike="noStrike" dirty="0">
              <a:solidFill>
                <a:srgbClr val="FFFFFF">
                  <a:alpha val="65098"/>
                </a:srgbClr>
              </a:solidFill>
              <a:ea typeface="SF_HailSnow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311400" y="8851900"/>
            <a:ext cx="6934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FFFFFF">
                    <a:alpha val="65098"/>
                  </a:srgbClr>
                </a:solidFill>
                <a:ea typeface="SF_HailSnow"/>
              </a:rPr>
              <a:t>Around View Monitoring</a:t>
            </a:r>
            <a:endParaRPr lang="ko-KR" sz="2400" b="0" i="0" u="none" strike="noStrike" dirty="0">
              <a:solidFill>
                <a:srgbClr val="FFFFFF">
                  <a:alpha val="65098"/>
                </a:srgbClr>
              </a:solidFill>
              <a:ea typeface="SF_HailSnow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992600" y="-1054100"/>
            <a:ext cx="15113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900" b="0" i="0" u="none" strike="noStrike" spc="-700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757400" y="2324100"/>
            <a:ext cx="2489200" cy="534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900" b="0" i="0" u="none" strike="noStrike" spc="-800" dirty="0">
                <a:solidFill>
                  <a:srgbClr val="FF630E">
                    <a:alpha val="20000"/>
                  </a:srgbClr>
                </a:solidFill>
                <a:latin typeface="SF_HailSnow"/>
              </a:rPr>
              <a:t>*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pic>
        <p:nvPicPr>
          <p:cNvPr id="42" name="그림 41" descr="스크린샷, 디자인, 그래픽, 도표이(가) 표시된 사진&#10;&#10;자동 생성된 설명">
            <a:extLst>
              <a:ext uri="{FF2B5EF4-FFF2-40B4-BE49-F238E27FC236}">
                <a16:creationId xmlns:a16="http://schemas.microsoft.com/office/drawing/2014/main" id="{2DCDF6E9-F8EE-018B-6AEE-4097EC1BD2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0600" y="945580"/>
            <a:ext cx="1511300" cy="955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15EF3-A04F-B0BB-9005-339FFA971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CBEA341-2E66-5FDA-9394-1A70B169A831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6347B72-EEAC-4F79-A546-A4B18A73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D4F35E9-D9FF-1956-AEA4-A98F6F27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36" y="889000"/>
            <a:ext cx="12827000" cy="1193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582E376-B208-440B-6D58-32DEE7BD1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4F19983-B4FC-E044-4AF1-A51EFE78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A7C717F-0A94-3A7B-8DE5-E7933E055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5DBE15E-9280-7D9E-2920-20C9D54D1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DE4FDEB-EDEC-2E06-4FA3-74930ECE4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261AE1-7A0F-DA07-6910-F79C1141E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4165600"/>
            <a:ext cx="520700" cy="520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F5DC7735-771B-7548-6207-A426A94898C2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C463B75-21C1-DAC5-F5BE-355AF3CE3C8A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41C5FF"/>
                </a:solidFill>
                <a:latin typeface="SF_HailSnow"/>
              </a:rPr>
              <a:t>PART 2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71CD9C9-DDCF-AA4D-D322-DCDD49B1B7C7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1D58EC4-63D0-3D7C-EED8-0D695D3C885D}"/>
              </a:ext>
            </a:extLst>
          </p:cNvPr>
          <p:cNvSpPr txBox="1"/>
          <p:nvPr/>
        </p:nvSpPr>
        <p:spPr>
          <a:xfrm>
            <a:off x="4521200" y="1079500"/>
            <a:ext cx="2260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91F871E-DD4C-ED50-8452-F4A71CEBB4CF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D055E08-6FE4-1E8A-E749-FE2487C8D693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C313CF4-7FF2-539F-F925-526E873BB844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2413800-769A-1A5E-459F-EA1958DD27D8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3388223-40A7-3140-02FC-82753BEEFB6C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pic>
        <p:nvPicPr>
          <p:cNvPr id="28" name="그림 27" descr="사람, 의류, 인간의 얼굴, 벽이(가) 표시된 사진&#10;&#10;자동 생성된 설명">
            <a:extLst>
              <a:ext uri="{FF2B5EF4-FFF2-40B4-BE49-F238E27FC236}">
                <a16:creationId xmlns:a16="http://schemas.microsoft.com/office/drawing/2014/main" id="{07AC8BD2-416D-8CE0-DBD6-87E1CC648C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575300"/>
            <a:ext cx="4622800" cy="346710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30" name="그림 29" descr="사람, 의류, 인간의 얼굴, 인간의 수염이(가) 표시된 사진&#10;&#10;자동 생성된 설명">
            <a:extLst>
              <a:ext uri="{FF2B5EF4-FFF2-40B4-BE49-F238E27FC236}">
                <a16:creationId xmlns:a16="http://schemas.microsoft.com/office/drawing/2014/main" id="{DC7DCE67-D547-FE67-02A1-43C5B035C6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71700" y="5372100"/>
            <a:ext cx="4699000" cy="352425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33" name="TextBox 22">
            <a:extLst>
              <a:ext uri="{FF2B5EF4-FFF2-40B4-BE49-F238E27FC236}">
                <a16:creationId xmlns:a16="http://schemas.microsoft.com/office/drawing/2014/main" id="{47549277-0A0F-9B28-8487-89F3DB2B6DC5}"/>
              </a:ext>
            </a:extLst>
          </p:cNvPr>
          <p:cNvSpPr txBox="1"/>
          <p:nvPr/>
        </p:nvSpPr>
        <p:spPr>
          <a:xfrm>
            <a:off x="4521200" y="1079500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0" i="0" u="none" strike="noStrike" dirty="0">
                <a:solidFill>
                  <a:srgbClr val="FFFFFF"/>
                </a:solidFill>
                <a:ea typeface="SF_HailSnow"/>
              </a:rPr>
              <a:t>IAI </a:t>
            </a:r>
            <a:r>
              <a:rPr lang="ko-KR" altLang="en-US" sz="4800" b="0" i="0" u="none" strike="noStrike" dirty="0">
                <a:solidFill>
                  <a:srgbClr val="FFFFFF"/>
                </a:solidFill>
                <a:ea typeface="SF_HailSnow"/>
              </a:rPr>
              <a:t>연구회</a:t>
            </a:r>
            <a:endParaRPr lang="ko-KR" sz="48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7031DAC-929B-5267-CE00-BF3B8A438A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315200" y="2682261"/>
            <a:ext cx="4585519" cy="3439139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44435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6DFCCC-2A50-C367-8FCA-57E049B45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9270C-F473-BEAF-9208-FB3BEB9F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F0EF4D3-D94B-1970-D2CC-E15AE662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ACA364-8DED-7E2B-1848-D98C623E3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0FC23D0-244B-7763-6FB0-9089F678F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871BEB4-FFAC-6814-005C-91A6311D9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B0DBC7-CEDF-80A9-2D05-EA75CE0EA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1FFE12-9C8B-4C71-80C4-D0611E167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5314950"/>
            <a:ext cx="520700" cy="520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A8509E2-549A-5255-3524-287FDEF04F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BD7B3BA-4327-2800-4990-30BBB3E06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3276600"/>
            <a:ext cx="60960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B3F8B1A-B2C4-D4DA-AA3C-B358992E0A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0700" y="2603500"/>
            <a:ext cx="4787900" cy="1371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D842AAE-F7AC-ECF3-DFEB-6CF4B0F1A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3600" y="2603500"/>
            <a:ext cx="4787900" cy="1371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5F3B675-235C-B9EA-74D9-576FB232AA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36500" y="2603500"/>
            <a:ext cx="4787900" cy="13716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420D74EC-096A-48F7-4198-58B51F0EFBA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778000" y="4635500"/>
            <a:ext cx="4787900" cy="4813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B68FDD1-8FA3-12C3-0C7F-1BFC09954C1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7200900" y="4635500"/>
            <a:ext cx="4787900" cy="48133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DD05FEF-C4F4-416E-DF4B-4999765360B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2636500" y="4635500"/>
            <a:ext cx="4787900" cy="48133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A809DCB3-F5A3-1B18-1901-BE418CF460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0700" y="4635500"/>
            <a:ext cx="4787900" cy="4813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FC70D52-9782-9287-9466-76CFF0957D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0900" y="4635500"/>
            <a:ext cx="4787900" cy="48133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A64E508-D3A7-6D23-34BF-C92CE07628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36500" y="4622800"/>
            <a:ext cx="4787900" cy="48260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B72FED3-E9C0-2273-95A2-050C7A5C4F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835400" y="4305300"/>
            <a:ext cx="698500" cy="381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CC93A766-F6B2-320A-722F-0951B323A8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258300" y="4305300"/>
            <a:ext cx="698500" cy="381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C3973DA1-1F86-7550-1911-F0393D556E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4681200" y="4305300"/>
            <a:ext cx="698500" cy="381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799F0044-DE78-2B32-AC80-F7BA033F4A7C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8674DA8-552A-A278-DE48-D87AF84A4D73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 dirty="0">
                <a:solidFill>
                  <a:srgbClr val="41C5FF"/>
                </a:solidFill>
                <a:latin typeface="SF_HailSnow"/>
              </a:rPr>
              <a:t>PART </a:t>
            </a:r>
            <a:r>
              <a:rPr lang="en-US" sz="4800" spc="-200" dirty="0">
                <a:solidFill>
                  <a:srgbClr val="41C5FF"/>
                </a:solidFill>
                <a:latin typeface="SF_HailSnow"/>
              </a:rPr>
              <a:t>3</a:t>
            </a:r>
            <a:endParaRPr lang="en-US" sz="4800" b="0" i="0" u="none" strike="noStrike" spc="-200" dirty="0">
              <a:solidFill>
                <a:srgbClr val="41C5FF"/>
              </a:solidFill>
              <a:latin typeface="SF_HailSnow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23379C5-0591-C3A2-F52F-D057085978BD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D91112E4-5CC5-DA0E-CDC4-15E10B4AD26C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28C64A8-5366-F1B2-E6BD-36BCC6798749}"/>
              </a:ext>
            </a:extLst>
          </p:cNvPr>
          <p:cNvSpPr txBox="1"/>
          <p:nvPr/>
        </p:nvSpPr>
        <p:spPr>
          <a:xfrm>
            <a:off x="4470400" y="1416050"/>
            <a:ext cx="6070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4800" b="0" i="0" u="none" strike="noStrike" dirty="0">
                <a:solidFill>
                  <a:srgbClr val="FFFFFF"/>
                </a:solidFill>
                <a:ea typeface="SF_HailSnow"/>
              </a:rPr>
              <a:t>IAI </a:t>
            </a:r>
            <a:r>
              <a:rPr lang="ko-KR" altLang="en-US" sz="4800" b="0" i="0" u="none" strike="noStrike" dirty="0">
                <a:solidFill>
                  <a:srgbClr val="FFFFFF"/>
                </a:solidFill>
                <a:ea typeface="SF_HailSnow"/>
              </a:rPr>
              <a:t>연구회 추후계획</a:t>
            </a:r>
            <a:endParaRPr lang="ko-KR" altLang="ko-KR" sz="4800" b="0" i="0" u="none" strike="noStrike" dirty="0">
              <a:solidFill>
                <a:srgbClr val="FFFFFF"/>
              </a:solidFill>
              <a:ea typeface="SF_HailSnow"/>
            </a:endParaRPr>
          </a:p>
          <a:p>
            <a:pPr lvl="0" algn="l">
              <a:lnSpc>
                <a:spcPct val="99600"/>
              </a:lnSpc>
            </a:pPr>
            <a:endParaRPr lang="ko-KR" sz="48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9B374FEC-913F-AF31-9306-A93483D6114E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088D081B-F148-1294-B827-FA0C0240F532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0D3AEDF-0A9C-7205-F8FC-147D988D2D6D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B25E5D83-7340-46D5-84B3-E713BCDC8F2B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7BCB55D7-8F89-0957-28DB-8432B3935287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6B68A01A-696D-4BD4-7712-5B9303754E91}"/>
              </a:ext>
            </a:extLst>
          </p:cNvPr>
          <p:cNvSpPr txBox="1"/>
          <p:nvPr/>
        </p:nvSpPr>
        <p:spPr>
          <a:xfrm>
            <a:off x="1993900" y="3022600"/>
            <a:ext cx="4381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spc="-200" dirty="0">
                <a:solidFill>
                  <a:srgbClr val="FFFFFF"/>
                </a:solidFill>
                <a:ea typeface="SF_HailSnow"/>
              </a:rPr>
              <a:t>제스처를 이용한 가상 키보드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94637AF9-87A9-C6EE-E174-6D3477B94811}"/>
              </a:ext>
            </a:extLst>
          </p:cNvPr>
          <p:cNvSpPr txBox="1"/>
          <p:nvPr/>
        </p:nvSpPr>
        <p:spPr>
          <a:xfrm>
            <a:off x="7486855" y="2925097"/>
            <a:ext cx="4254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 err="1">
                <a:solidFill>
                  <a:srgbClr val="FFFFFF"/>
                </a:solidFill>
                <a:ea typeface="SF_HailSnow"/>
              </a:rPr>
              <a:t>뎁스</a:t>
            </a: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 카메라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5F95E0CC-16C9-C49A-66E6-F2A6530BC31A}"/>
              </a:ext>
            </a:extLst>
          </p:cNvPr>
          <p:cNvSpPr txBox="1"/>
          <p:nvPr/>
        </p:nvSpPr>
        <p:spPr>
          <a:xfrm>
            <a:off x="12877800" y="3022600"/>
            <a:ext cx="4305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solidFill>
                  <a:srgbClr val="FFFFFF"/>
                </a:solidFill>
                <a:latin typeface="SF_HailSnow"/>
              </a:rPr>
              <a:t>다이어트 기록 사이트</a:t>
            </a:r>
            <a:endParaRPr lang="en-US" sz="3400" b="0" i="0" u="none" strike="noStrike" spc="-200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32748C98-97DE-33FB-8F6C-B08CACDAD0BB}"/>
              </a:ext>
            </a:extLst>
          </p:cNvPr>
          <p:cNvSpPr txBox="1"/>
          <p:nvPr/>
        </p:nvSpPr>
        <p:spPr>
          <a:xfrm>
            <a:off x="-1794162" y="7493685"/>
            <a:ext cx="1878696" cy="2009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04A8B3DB-BCD0-7134-40C6-2A2086E996F9}"/>
              </a:ext>
            </a:extLst>
          </p:cNvPr>
          <p:cNvSpPr txBox="1"/>
          <p:nvPr/>
        </p:nvSpPr>
        <p:spPr>
          <a:xfrm>
            <a:off x="7480300" y="5473700"/>
            <a:ext cx="42291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사용한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기술명을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입력해주세요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sz="2800" b="0" i="0" u="none" strike="noStrike" spc="-100" dirty="0">
              <a:solidFill>
                <a:srgbClr val="FFFFFF"/>
              </a:solidFill>
              <a:latin typeface="SF_HailSnow"/>
            </a:endParaRP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프로그램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기술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스펙을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설명해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주세요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개발에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사용된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기술을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설명해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주세요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DA6BED62-44B6-5E59-242C-68BBB62D1DB1}"/>
              </a:ext>
            </a:extLst>
          </p:cNvPr>
          <p:cNvSpPr txBox="1"/>
          <p:nvPr/>
        </p:nvSpPr>
        <p:spPr>
          <a:xfrm>
            <a:off x="12915900" y="5473700"/>
            <a:ext cx="4229100" cy="205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사용한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기술명을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입력해주세요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sz="2800" b="0" i="0" u="none" strike="noStrike" spc="-100" dirty="0">
              <a:solidFill>
                <a:srgbClr val="FFFFFF"/>
              </a:solidFill>
              <a:latin typeface="SF_HailSnow"/>
            </a:endParaRP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데이터를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위한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기술을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설명해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주세요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69315-ACA1-D1AE-491C-91AD5D1D6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63" y="5297949"/>
            <a:ext cx="3924873" cy="33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139CF36-CC01-6D9B-EAB3-18C9F0A6AB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50087" y="5297948"/>
            <a:ext cx="4598825" cy="347590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0C48925-0832-DE76-5F0D-656D48EBEE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87965" y="5321300"/>
            <a:ext cx="4239170" cy="34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7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735B9C-BD28-1EE0-B533-603155639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64B6F4-0122-57E6-20EA-01300ED18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A66DE-40BF-C804-0189-8F50EF0DE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5AF5A9-DE35-FA51-40D9-248390E5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8E921B9-6BB7-F8B3-0427-83BA333E3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A45F7E-AA46-824F-3117-F292F3C9E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9025252-6435-DC8A-1D90-8BCF6EDEC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8E8018C-B33F-5DB1-3D3C-FFB2B05656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47" y="5322186"/>
            <a:ext cx="520700" cy="520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1EB535D-FA40-CE7C-B632-D69B1143B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DDCA35-4398-49B2-4768-C772FFD66C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3276600"/>
            <a:ext cx="60960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D3F5894-559C-00B0-B78C-17BDC67AD9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0700" y="2603500"/>
            <a:ext cx="4787900" cy="1371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2C9D538-1DDC-9FA6-04B2-C0EBF30ECE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3600" y="2603500"/>
            <a:ext cx="4787900" cy="1371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D0F7DB0-2C3E-B05F-842A-466ED5A876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36500" y="2603500"/>
            <a:ext cx="4787900" cy="13716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2A46DE8-4D83-FD5B-ECFC-AE5157D1AA7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778000" y="4635500"/>
            <a:ext cx="4787900" cy="4813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3593A50-15BD-A7FF-061A-4A72DAA3322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7200900" y="4635500"/>
            <a:ext cx="4787900" cy="48133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83DCB50-EA9D-C8A6-FCAB-E798D257566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2636500" y="4635500"/>
            <a:ext cx="4787900" cy="48133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2B6F9E0-C738-5D2E-4A7B-0D98B16E27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0700" y="4635500"/>
            <a:ext cx="4787900" cy="4813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E19A4DE2-139D-928F-2763-2B9B5C5DBF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0900" y="4635500"/>
            <a:ext cx="4787900" cy="48133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88F20857-6E0F-5F49-62B7-961F188E0E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36500" y="4622800"/>
            <a:ext cx="4787900" cy="48260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08362C2-7C2F-B4F8-CD1D-0950E66439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835400" y="4305300"/>
            <a:ext cx="698500" cy="381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50A4730-3A98-1A78-0BA0-5A37C89CE9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258300" y="4305300"/>
            <a:ext cx="698500" cy="381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B2EFDF33-1BC3-0740-C446-0044CF5712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4681200" y="4305300"/>
            <a:ext cx="698500" cy="381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6EDCF3C-C464-89AA-2A47-B9E9F46EC532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09545CC-7374-D73C-F2B1-96E9B0862A72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 dirty="0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D5110FD9-4500-DA51-C491-98BE9C60A125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B7C5A6D-B8DE-67F3-18BD-0009505CDEF6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42E1A8F-A709-0B3B-1491-CEB2302F488E}"/>
              </a:ext>
            </a:extLst>
          </p:cNvPr>
          <p:cNvSpPr txBox="1"/>
          <p:nvPr/>
        </p:nvSpPr>
        <p:spPr>
          <a:xfrm>
            <a:off x="4521200" y="1079500"/>
            <a:ext cx="4165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FFFFFF"/>
                </a:solidFill>
                <a:ea typeface="SF_HailSnow"/>
              </a:rPr>
              <a:t>우수연구회 소감 </a:t>
            </a:r>
            <a:endParaRPr lang="ko-KR" sz="48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39EEB3C-594A-8731-8FB2-045D4C9D32C5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E69E883-CEEA-AECC-45FC-E819B379E248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7C52D11-39E0-A281-B310-76044E55C0D7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C71997F3-9953-52B7-3E49-5EBCBE9C054D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9369487A-69ED-AC3F-D83D-F629553642F4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2F5E1FB0-3BE9-6EB2-F606-8C89675F7C12}"/>
              </a:ext>
            </a:extLst>
          </p:cNvPr>
          <p:cNvSpPr txBox="1"/>
          <p:nvPr/>
        </p:nvSpPr>
        <p:spPr>
          <a:xfrm>
            <a:off x="1993900" y="3022600"/>
            <a:ext cx="4381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만족스러운 점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FB94462-0957-D6C4-544A-0D3332A1827B}"/>
              </a:ext>
            </a:extLst>
          </p:cNvPr>
          <p:cNvSpPr txBox="1"/>
          <p:nvPr/>
        </p:nvSpPr>
        <p:spPr>
          <a:xfrm>
            <a:off x="7480300" y="3022600"/>
            <a:ext cx="4254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아쉬웠던 점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7E342EBB-9426-54B6-B20C-5A44F967B953}"/>
              </a:ext>
            </a:extLst>
          </p:cNvPr>
          <p:cNvSpPr txBox="1"/>
          <p:nvPr/>
        </p:nvSpPr>
        <p:spPr>
          <a:xfrm>
            <a:off x="12877800" y="3022600"/>
            <a:ext cx="4305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spc="-200" dirty="0">
                <a:solidFill>
                  <a:srgbClr val="FFFFFF"/>
                </a:solidFill>
                <a:ea typeface="SF_HailSnow"/>
              </a:rPr>
              <a:t>앞으로 계획</a:t>
            </a:r>
            <a:endParaRPr lang="ko-KR" alt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8F2D049C-7336-EB45-867B-26E71DFB65F4}"/>
              </a:ext>
            </a:extLst>
          </p:cNvPr>
          <p:cNvSpPr txBox="1"/>
          <p:nvPr/>
        </p:nvSpPr>
        <p:spPr>
          <a:xfrm>
            <a:off x="2070100" y="5473700"/>
            <a:ext cx="42291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FFFFFF"/>
                </a:solidFill>
                <a:latin typeface="SF_HailSnow"/>
              </a:rPr>
              <a:t>우수연구회 지원을 통해 공모전</a:t>
            </a:r>
            <a:r>
              <a:rPr lang="en-US" altLang="ko-KR" sz="2800" spc="-100" dirty="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altLang="en-US" sz="2800" spc="-100" dirty="0">
                <a:solidFill>
                  <a:srgbClr val="FFFFFF"/>
                </a:solidFill>
                <a:latin typeface="SF_HailSnow"/>
              </a:rPr>
              <a:t>프로젝트 등 다양한 경험</a:t>
            </a:r>
            <a:endParaRPr lang="en-US" altLang="ko-KR" sz="2800" spc="-100" dirty="0">
              <a:solidFill>
                <a:srgbClr val="FFFFFF"/>
              </a:solidFill>
              <a:latin typeface="SF_HailSnow"/>
            </a:endParaRPr>
          </a:p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2800" spc="-100" dirty="0">
              <a:solidFill>
                <a:srgbClr val="FFFFFF"/>
              </a:solidFill>
              <a:latin typeface="SF_HailSnow"/>
            </a:endParaRPr>
          </a:p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자신감 </a:t>
            </a:r>
            <a:r>
              <a:rPr lang="en-US" altLang="ko-KR" sz="2800" b="0" i="0" u="none" strike="noStrike" spc="-100" dirty="0">
                <a:solidFill>
                  <a:srgbClr val="FFFFFF"/>
                </a:solidFill>
                <a:latin typeface="SF_HailSnow"/>
              </a:rPr>
              <a:t>O, </a:t>
            </a:r>
            <a:r>
              <a:rPr lang="ko-KR" alt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자만심 </a:t>
            </a:r>
            <a:r>
              <a:rPr lang="en-US" altLang="ko-KR" sz="2800" b="0" i="0" u="none" strike="noStrike" spc="-100" dirty="0">
                <a:solidFill>
                  <a:srgbClr val="FFFFFF"/>
                </a:solidFill>
                <a:latin typeface="SF_HailSnow"/>
              </a:rPr>
              <a:t>X</a:t>
            </a:r>
          </a:p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sz="2800" b="0" i="0" u="none" strike="noStrike" spc="-100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A77104CC-811A-A31C-FDC0-570DC410066D}"/>
              </a:ext>
            </a:extLst>
          </p:cNvPr>
          <p:cNvSpPr txBox="1"/>
          <p:nvPr/>
        </p:nvSpPr>
        <p:spPr>
          <a:xfrm>
            <a:off x="7480300" y="5473700"/>
            <a:ext cx="42291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목표했던 프로젝트 </a:t>
            </a:r>
            <a:r>
              <a:rPr lang="en-US" altLang="ko-KR" sz="2800" b="0" i="0" u="none" strike="noStrike" spc="-100" dirty="0">
                <a:solidFill>
                  <a:srgbClr val="FFFFFF"/>
                </a:solidFill>
                <a:latin typeface="SF_HailSnow"/>
              </a:rPr>
              <a:t>2</a:t>
            </a:r>
            <a:r>
              <a:rPr lang="ko-KR" alt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개 중 </a:t>
            </a:r>
            <a:r>
              <a:rPr lang="en-US" altLang="ko-KR" sz="2800" b="0" i="0" u="none" strike="noStrike" spc="-100" dirty="0">
                <a:solidFill>
                  <a:srgbClr val="FFFFFF"/>
                </a:solidFill>
                <a:latin typeface="SF_HailSnow"/>
              </a:rPr>
              <a:t>1</a:t>
            </a:r>
            <a:r>
              <a:rPr lang="ko-KR" alt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개는 미완성</a:t>
            </a:r>
            <a:endParaRPr lang="en-US" altLang="ko-KR" sz="2800" b="0" i="0" u="none" strike="noStrike" spc="-100" dirty="0">
              <a:solidFill>
                <a:srgbClr val="FFFFFF"/>
              </a:solidFill>
              <a:latin typeface="SF_HailSnow"/>
            </a:endParaRPr>
          </a:p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2800" b="0" i="0" u="none" strike="noStrike" spc="-100" dirty="0">
              <a:solidFill>
                <a:srgbClr val="FFFFFF"/>
              </a:solidFill>
              <a:latin typeface="SF_HailSnow"/>
            </a:endParaRPr>
          </a:p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FFFFFF"/>
                </a:solidFill>
                <a:latin typeface="SF_HailSnow"/>
              </a:rPr>
              <a:t>연구회 학년 다양화</a:t>
            </a:r>
            <a:endParaRPr lang="en-US" altLang="ko-KR" sz="2800" b="0" i="0" u="none" strike="noStrike" spc="-100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FDD296B5-1EE5-174D-2094-D4392633EB66}"/>
              </a:ext>
            </a:extLst>
          </p:cNvPr>
          <p:cNvSpPr txBox="1"/>
          <p:nvPr/>
        </p:nvSpPr>
        <p:spPr>
          <a:xfrm>
            <a:off x="13016023" y="5575300"/>
            <a:ext cx="4229100" cy="271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남은 방학</a:t>
            </a:r>
            <a:r>
              <a:rPr lang="en-US" altLang="ko-KR" sz="2800" b="0" i="0" u="none" strike="noStrike" spc="-100" dirty="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altLang="en-US" sz="2800" b="0" i="0" u="none" strike="noStrike" spc="-100" dirty="0" err="1">
                <a:solidFill>
                  <a:srgbClr val="FFFFFF"/>
                </a:solidFill>
                <a:latin typeface="SF_HailSnow"/>
              </a:rPr>
              <a:t>남은학기</a:t>
            </a:r>
            <a:r>
              <a:rPr lang="ko-KR" alt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br>
              <a:rPr lang="en-US" altLang="ko-KR" sz="2800" spc="-100" dirty="0">
                <a:solidFill>
                  <a:srgbClr val="FFFFFF"/>
                </a:solidFill>
                <a:latin typeface="SF_HailSnow"/>
              </a:rPr>
            </a:br>
            <a:r>
              <a:rPr lang="ko-KR" alt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매주 미팅</a:t>
            </a:r>
            <a:endParaRPr lang="en-US" altLang="ko-KR" sz="2800" b="0" i="0" u="none" strike="noStrike" spc="-100" dirty="0">
              <a:solidFill>
                <a:srgbClr val="FFFFFF"/>
              </a:solidFill>
              <a:latin typeface="SF_HailSnow"/>
            </a:endParaRPr>
          </a:p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sz="2800" b="0" i="0" u="none" strike="noStrike" spc="-100" dirty="0">
              <a:solidFill>
                <a:srgbClr val="FFFFFF"/>
              </a:solidFill>
              <a:latin typeface="SF_HailSnow"/>
            </a:endParaRPr>
          </a:p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FFFFFF"/>
                </a:solidFill>
                <a:latin typeface="SF_HailSnow"/>
              </a:rPr>
              <a:t>다음 들어올 연구회원</a:t>
            </a:r>
            <a:r>
              <a:rPr lang="en-US" altLang="ko-KR" sz="2800" spc="-100" dirty="0">
                <a:solidFill>
                  <a:srgbClr val="FFFFFF"/>
                </a:solidFill>
                <a:latin typeface="SF_HailSnow"/>
              </a:rPr>
              <a:t>, </a:t>
            </a:r>
            <a:r>
              <a:rPr lang="ko-KR" altLang="en-US" sz="2800" spc="-100" dirty="0">
                <a:solidFill>
                  <a:srgbClr val="FFFFFF"/>
                </a:solidFill>
                <a:latin typeface="SF_HailSnow"/>
              </a:rPr>
              <a:t>신입생을 위해 기반 마련</a:t>
            </a:r>
            <a:endParaRPr lang="en-US" sz="2800" b="0" i="0" u="none" strike="noStrike" spc="-100" dirty="0">
              <a:solidFill>
                <a:srgbClr val="FFFFFF"/>
              </a:solidFill>
              <a:latin typeface="SF_HailSnow"/>
            </a:endParaRPr>
          </a:p>
        </p:txBody>
      </p:sp>
    </p:spTree>
    <p:extLst>
      <p:ext uri="{BB962C8B-B14F-4D97-AF65-F5344CB8AC3E}">
        <p14:creationId xmlns:p14="http://schemas.microsoft.com/office/powerpoint/2010/main" val="409273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1231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100" y="4356100"/>
            <a:ext cx="1193800" cy="99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5500" y="32258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68100" y="3225800"/>
            <a:ext cx="254000" cy="25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16573500" y="5651500"/>
            <a:ext cx="51308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16573500" y="6388100"/>
            <a:ext cx="51308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>
            <a:alphaModFix amt="15000"/>
          </a:blip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3100" y="3009900"/>
            <a:ext cx="29718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3100" y="3594100"/>
            <a:ext cx="2971800" cy="101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235200" y="2540000"/>
            <a:ext cx="40132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600" b="0" i="0" u="none" strike="noStrike" spc="-200" dirty="0">
                <a:solidFill>
                  <a:srgbClr val="FFFFFF"/>
                </a:solidFill>
                <a:ea typeface="SF_HailSnow"/>
              </a:rPr>
              <a:t>이상으로</a:t>
            </a:r>
            <a:endParaRPr lang="ko-KR" sz="86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784600" y="4076700"/>
            <a:ext cx="75565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600" b="0" i="0" u="none" strike="noStrike" spc="-1000" dirty="0">
                <a:solidFill>
                  <a:srgbClr val="FFFFFF"/>
                </a:solidFill>
                <a:ea typeface="SF_HailSnow"/>
              </a:rPr>
              <a:t>IAI </a:t>
            </a:r>
            <a:r>
              <a:rPr lang="ko-KR" altLang="en-US" sz="8600" b="0" i="0" u="none" strike="noStrike" spc="-1000" dirty="0">
                <a:solidFill>
                  <a:srgbClr val="FFFFFF"/>
                </a:solidFill>
                <a:ea typeface="SF_HailSnow"/>
              </a:rPr>
              <a:t>연구회 발표를</a:t>
            </a:r>
            <a:endParaRPr lang="ko-KR" sz="8600" b="0" i="0" u="none" strike="noStrike" spc="-10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635500" y="5626100"/>
            <a:ext cx="59182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600" b="0" i="0" u="none" strike="noStrike" spc="-200" dirty="0">
                <a:solidFill>
                  <a:srgbClr val="FFFFFF"/>
                </a:solidFill>
                <a:ea typeface="SF_HailSnow"/>
              </a:rPr>
              <a:t>마치겠습니다</a:t>
            </a:r>
            <a:endParaRPr lang="ko-KR" sz="86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404600" y="3886200"/>
            <a:ext cx="6223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0" b="0" i="0" u="none" strike="noStrike" spc="-300">
                <a:solidFill>
                  <a:srgbClr val="DC56A9"/>
                </a:solidFill>
                <a:latin typeface="SF_HailSnow"/>
              </a:rPr>
              <a:t>{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60100" y="5473700"/>
            <a:ext cx="13081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700" b="0" i="0" u="none" strike="noStrike" spc="-400">
                <a:solidFill>
                  <a:srgbClr val="FF630E"/>
                </a:solidFill>
                <a:latin typeface="SF_HailSnow"/>
              </a:rPr>
              <a:t>*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35200" y="5626100"/>
            <a:ext cx="19939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600" b="0" i="0" u="none" strike="noStrike" spc="-200">
                <a:solidFill>
                  <a:srgbClr val="41C5FF"/>
                </a:solidFill>
                <a:latin typeface="SF_HailSnow"/>
              </a:rPr>
              <a:t>[     ]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83000" y="1181100"/>
            <a:ext cx="2374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100" b="0" i="0" u="none" strike="noStrike" dirty="0">
                <a:solidFill>
                  <a:srgbClr val="FFFFFF"/>
                </a:solidFill>
                <a:ea typeface="SF_HailSnow"/>
              </a:rPr>
              <a:t>감사합니다</a:t>
            </a:r>
            <a:r>
              <a:rPr lang="en-US" altLang="ko-KR" sz="2100" b="0" i="0" u="none" strike="noStrike" dirty="0">
                <a:solidFill>
                  <a:srgbClr val="FFFFFF"/>
                </a:solidFill>
                <a:ea typeface="SF_HailSnow"/>
              </a:rPr>
              <a:t>!</a:t>
            </a:r>
            <a:endParaRPr lang="ko-KR" sz="21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639800" y="1206500"/>
            <a:ext cx="3200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992600" y="-1054100"/>
            <a:ext cx="15113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900" b="0" i="0" u="none" strike="noStrike" spc="-700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57400" y="2324100"/>
            <a:ext cx="2489200" cy="534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900" b="0" i="0" u="none" strike="noStrike" spc="-800" dirty="0">
                <a:solidFill>
                  <a:srgbClr val="FF630E">
                    <a:alpha val="20000"/>
                  </a:srgbClr>
                </a:solidFill>
                <a:latin typeface="SF_HailSnow"/>
              </a:rPr>
              <a:t>*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A630986C-0C4F-3133-3E98-CFBF7093D71B}"/>
              </a:ext>
            </a:extLst>
          </p:cNvPr>
          <p:cNvSpPr txBox="1"/>
          <p:nvPr/>
        </p:nvSpPr>
        <p:spPr>
          <a:xfrm>
            <a:off x="11328400" y="7937500"/>
            <a:ext cx="60960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en-US" sz="2600" b="0" i="0" u="none" strike="noStrike" dirty="0">
                <a:solidFill>
                  <a:schemeClr val="bg1"/>
                </a:solidFill>
                <a:latin typeface="SF_HailSnow"/>
              </a:rPr>
              <a:t>#</a:t>
            </a:r>
            <a:r>
              <a:rPr lang="en-US" sz="2600" b="0" i="0" u="none" strike="noStrike" dirty="0">
                <a:solidFill>
                  <a:srgbClr val="FF0000"/>
                </a:solidFill>
                <a:latin typeface="SF_HailSnow"/>
              </a:rPr>
              <a:t> </a:t>
            </a:r>
            <a:r>
              <a:rPr lang="en-US" altLang="ko-KR" sz="2800" b="0" i="0" u="none" strike="noStrike" dirty="0">
                <a:solidFill>
                  <a:srgbClr val="FF0000"/>
                </a:solidFill>
                <a:latin typeface="SF_HailSnow"/>
              </a:rPr>
              <a:t>Institute</a:t>
            </a:r>
            <a:r>
              <a:rPr lang="en-US" sz="2600" b="0" i="0" u="none" strike="noStrike" dirty="0">
                <a:solidFill>
                  <a:srgbClr val="FF0000"/>
                </a:solidFill>
                <a:latin typeface="SF_HailSnow"/>
              </a:rPr>
              <a:t> of Ambient Intelligence ( )    </a:t>
            </a:r>
            <a:r>
              <a:rPr lang="en-US" sz="2600" b="0" i="0" u="none" strike="noStrike" dirty="0">
                <a:solidFill>
                  <a:schemeClr val="bg1"/>
                </a:solidFill>
                <a:latin typeface="SF_HailSnow"/>
              </a:rPr>
              <a:t>{</a:t>
            </a:r>
          </a:p>
          <a:p>
            <a:pPr lvl="0" algn="r">
              <a:lnSpc>
                <a:spcPct val="1244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presenter  = </a:t>
            </a:r>
            <a:r>
              <a:rPr lang="ko-KR" sz="2600" b="0" i="0" u="none" strike="noStrike" dirty="0">
                <a:solidFill>
                  <a:srgbClr val="41C5FF"/>
                </a:solidFill>
                <a:ea typeface="SF_HailSnow"/>
              </a:rPr>
              <a:t>김</a:t>
            </a:r>
            <a:r>
              <a:rPr lang="ko-KR" altLang="en-US" sz="2600" b="0" i="0" u="none" strike="noStrike" dirty="0">
                <a:solidFill>
                  <a:srgbClr val="41C5FF"/>
                </a:solidFill>
                <a:ea typeface="SF_HailSnow"/>
              </a:rPr>
              <a:t>경현</a:t>
            </a: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 ; </a:t>
            </a:r>
            <a:r>
              <a:rPr lang="en-US" sz="2600" dirty="0">
                <a:solidFill>
                  <a:srgbClr val="FFFFFF"/>
                </a:solidFill>
                <a:latin typeface="SF_HailSnow"/>
              </a:rPr>
              <a:t>//</a:t>
            </a:r>
            <a:r>
              <a:rPr lang="ko-KR" altLang="en-US" sz="2600" dirty="0">
                <a:solidFill>
                  <a:srgbClr val="FFFFFF"/>
                </a:solidFill>
                <a:latin typeface="SF_HailSnow"/>
              </a:rPr>
              <a:t>컴퓨터공학과</a:t>
            </a:r>
            <a:r>
              <a:rPr lang="en-US" sz="2600" b="0" i="0" u="none" strike="noStrike" dirty="0">
                <a:solidFill>
                  <a:srgbClr val="FFFFFF"/>
                </a:solidFill>
                <a:latin typeface="SF_HailSnow"/>
              </a:rPr>
              <a:t> 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1900" y="2603500"/>
            <a:ext cx="14122400" cy="689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3000" y="7315200"/>
            <a:ext cx="11760200" cy="158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1700" y="6667500"/>
            <a:ext cx="12242800" cy="5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70300" y="4254500"/>
            <a:ext cx="11772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64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400" b="0" i="0" u="none" strike="noStrike">
                <a:solidFill>
                  <a:srgbClr val="FFFFFF"/>
                </a:solidFill>
                <a:ea typeface="SF_HailSnow"/>
              </a:rPr>
              <a:t>관련</a:t>
            </a:r>
            <a:r>
              <a:rPr lang="en-US" sz="64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400" b="0" i="0" u="none" strike="noStrike">
                <a:solidFill>
                  <a:srgbClr val="FFFFFF"/>
                </a:solidFill>
                <a:ea typeface="SF_HailSnow"/>
              </a:rPr>
              <a:t>궁금한</a:t>
            </a:r>
            <a:r>
              <a:rPr lang="en-US" sz="64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400" b="0" i="0" u="none" strike="noStrike">
                <a:solidFill>
                  <a:srgbClr val="FFFFFF"/>
                </a:solidFill>
                <a:ea typeface="SF_HailSnow"/>
              </a:rPr>
              <a:t>점을</a:t>
            </a:r>
            <a:r>
              <a:rPr lang="en-US" sz="6400" b="0" i="0" u="none" strike="noStrike">
                <a:solidFill>
                  <a:srgbClr val="FFFFFF"/>
                </a:solidFill>
                <a:latin typeface="SF_HailSnow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6400" b="0" i="0" u="none" strike="noStrike">
                <a:solidFill>
                  <a:srgbClr val="FFFFFF"/>
                </a:solidFill>
                <a:ea typeface="SF_HailSnow"/>
              </a:rPr>
              <a:t>자유롭게</a:t>
            </a:r>
            <a:r>
              <a:rPr lang="en-US" sz="6400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400" b="0" i="0" u="none" strike="noStrike">
                <a:solidFill>
                  <a:srgbClr val="FFFFFF"/>
                </a:solidFill>
                <a:ea typeface="SF_HailSnow"/>
              </a:rPr>
              <a:t>질문해주세요</a:t>
            </a:r>
            <a:r>
              <a:rPr lang="en-US" sz="6400" b="0" i="0" u="none" strike="noStrike">
                <a:solidFill>
                  <a:srgbClr val="FFFFFF"/>
                </a:solidFill>
                <a:latin typeface="SF_HailSnow"/>
              </a:rPr>
              <a:t>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41C5FF"/>
                </a:solidFill>
                <a:latin typeface="SF_HailSnow"/>
              </a:rPr>
              <a:t>PART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21200" y="1079500"/>
            <a:ext cx="2260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Q&amp;A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12000" y="7658100"/>
            <a:ext cx="5016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1" i="0" u="none" strike="noStrike">
                <a:solidFill>
                  <a:srgbClr val="41C5FF"/>
                </a:solidFill>
                <a:latin typeface="SF_HailSnow"/>
              </a:rPr>
              <a:t>Ask me Questions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05900" y="2806700"/>
            <a:ext cx="13081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700" b="0" i="0" u="none" strike="noStrike" spc="-400">
                <a:solidFill>
                  <a:srgbClr val="FFFFFF"/>
                </a:solidFill>
                <a:latin typeface="SF_HailSnow"/>
              </a:rPr>
              <a:t>*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800" y="1079500"/>
            <a:ext cx="35433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FFFFFF"/>
                </a:solidFill>
                <a:latin typeface="SF_HailSnow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2603500"/>
            <a:ext cx="61087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2603500"/>
            <a:ext cx="8534400" cy="187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7531100"/>
            <a:ext cx="8534400" cy="187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0" y="5067300"/>
            <a:ext cx="8534400" cy="187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400" y="3530600"/>
            <a:ext cx="10414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400" y="5994400"/>
            <a:ext cx="1041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400" y="8445500"/>
            <a:ext cx="1041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971800" y="3530600"/>
            <a:ext cx="13462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75100" y="2844800"/>
            <a:ext cx="34671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solidFill>
                  <a:srgbClr val="FFFFFF"/>
                </a:solidFill>
                <a:ea typeface="SF_HailSnow"/>
              </a:rPr>
              <a:t>① </a:t>
            </a:r>
            <a:r>
              <a:rPr lang="en-US" altLang="ko-KR" sz="4000" b="0" i="0" u="none" strike="noStrike" spc="-100" dirty="0">
                <a:solidFill>
                  <a:srgbClr val="FFFFFF"/>
                </a:solidFill>
                <a:ea typeface="SF_HailSnow"/>
              </a:rPr>
              <a:t>IAI </a:t>
            </a:r>
            <a:r>
              <a:rPr lang="ko-KR" altLang="en-US" sz="4000" b="0" i="0" u="none" strike="noStrike" spc="-100" dirty="0">
                <a:solidFill>
                  <a:srgbClr val="FFFFFF"/>
                </a:solidFill>
                <a:ea typeface="SF_HailSnow"/>
              </a:rPr>
              <a:t>연구회</a:t>
            </a:r>
            <a:endParaRPr lang="ko-KR" sz="40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08200" y="29337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41C5FF"/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41C5FF"/>
                </a:solidFill>
                <a:latin typeface="SF_HailSnow"/>
              </a:rPr>
              <a:t>01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700" y="5067300"/>
            <a:ext cx="6108700" cy="187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971800" y="5994400"/>
            <a:ext cx="13462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975100" y="5308600"/>
            <a:ext cx="34671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solidFill>
                  <a:srgbClr val="FFFFFF"/>
                </a:solidFill>
                <a:ea typeface="SF_HailSnow"/>
              </a:rPr>
              <a:t>③ </a:t>
            </a:r>
            <a:r>
              <a:rPr lang="ko-KR" altLang="ko-KR" sz="4000" b="0" i="0" u="none" strike="noStrike" spc="-100" dirty="0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altLang="ko-KR" sz="40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endParaRPr lang="en-US" altLang="ko-KR" sz="4000" b="0" i="0" u="none" strike="noStrike" spc="-100" dirty="0">
              <a:solidFill>
                <a:srgbClr val="FFFFFF"/>
              </a:solidFill>
              <a:ea typeface="SF_HailSnow"/>
            </a:endParaRPr>
          </a:p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solidFill>
                  <a:srgbClr val="FFFFFF"/>
                </a:solidFill>
                <a:ea typeface="SF_HailSnow"/>
              </a:rPr>
              <a:t>④ </a:t>
            </a:r>
            <a:r>
              <a:rPr lang="ko-KR" altLang="en-US" sz="4000" b="0" i="0" u="none" strike="noStrike" spc="-100" dirty="0">
                <a:solidFill>
                  <a:srgbClr val="FFFFFF"/>
                </a:solidFill>
                <a:ea typeface="SF_HailSnow"/>
              </a:rPr>
              <a:t>공모전</a:t>
            </a:r>
            <a:endParaRPr lang="ko-KR" sz="40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108200" y="53975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FFFFF"/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FFFFF"/>
                </a:solidFill>
                <a:latin typeface="SF_HailSnow"/>
              </a:rPr>
              <a:t>02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7531100"/>
            <a:ext cx="61087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971800" y="8458200"/>
            <a:ext cx="13462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975100" y="7772400"/>
            <a:ext cx="34671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solidFill>
                  <a:srgbClr val="FFFFFF"/>
                </a:solidFill>
                <a:ea typeface="SF_HailSnow"/>
              </a:rPr>
              <a:t>⑤ </a:t>
            </a:r>
            <a:r>
              <a:rPr lang="ko-KR" altLang="en-US" sz="4000" b="0" i="0" u="none" strike="noStrike" spc="-100" dirty="0">
                <a:solidFill>
                  <a:srgbClr val="FFFFFF"/>
                </a:solidFill>
                <a:ea typeface="SF_HailSnow"/>
              </a:rPr>
              <a:t>추후계획</a:t>
            </a:r>
            <a:endParaRPr lang="en-US" altLang="ko-KR" sz="4000" spc="-100" dirty="0">
              <a:solidFill>
                <a:srgbClr val="FFFFFF"/>
              </a:solidFill>
              <a:ea typeface="SF_HailSnow"/>
            </a:endParaRPr>
          </a:p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solidFill>
                  <a:srgbClr val="FFFFFF"/>
                </a:solidFill>
                <a:ea typeface="SF_HailSnow"/>
              </a:rPr>
              <a:t>⑥ </a:t>
            </a:r>
            <a:r>
              <a:rPr lang="ko-KR" altLang="en-US" sz="4000" spc="-100" dirty="0">
                <a:solidFill>
                  <a:srgbClr val="FFFFFF"/>
                </a:solidFill>
                <a:ea typeface="SF_HailSnow"/>
              </a:rPr>
              <a:t>소감</a:t>
            </a:r>
            <a:endParaRPr lang="en-US" sz="40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108200" y="78613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41C5FF"/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41C5FF"/>
                </a:solidFill>
                <a:latin typeface="SF_HailSnow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98000" y="3035300"/>
            <a:ext cx="552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ea typeface="SF_HailSnow"/>
              </a:rPr>
              <a:t>① IAI </a:t>
            </a:r>
            <a:r>
              <a:rPr lang="ko-KR" altLang="en-US" sz="2900" dirty="0">
                <a:solidFill>
                  <a:srgbClr val="FFFFFF"/>
                </a:solidFill>
                <a:ea typeface="SF_HailSnow"/>
              </a:rPr>
              <a:t>연구회란</a:t>
            </a:r>
            <a:r>
              <a:rPr lang="en-US" altLang="ko-KR" sz="2900" dirty="0">
                <a:solidFill>
                  <a:srgbClr val="FFFFFF"/>
                </a:solidFill>
                <a:ea typeface="SF_HailSnow"/>
              </a:rPr>
              <a:t>?</a:t>
            </a:r>
            <a:endParaRPr lang="en-US" sz="2900" b="0" i="0" u="none" strike="noStrike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398000" y="5499100"/>
            <a:ext cx="552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ea typeface="SF_HailSnow"/>
              </a:rPr>
              <a:t>③ </a:t>
            </a:r>
            <a:r>
              <a:rPr lang="ko-KR" altLang="en-US" sz="2900" b="0" i="0" u="none" strike="noStrike" dirty="0">
                <a:solidFill>
                  <a:srgbClr val="FFFFFF"/>
                </a:solidFill>
                <a:ea typeface="SF_HailSnow"/>
              </a:rPr>
              <a:t>우수연구회 프로젝트</a:t>
            </a:r>
            <a:endParaRPr lang="en-US" altLang="ko-KR" sz="2900" b="0" i="0" u="none" strike="noStrike" dirty="0">
              <a:solidFill>
                <a:srgbClr val="FFFFFF"/>
              </a:solidFill>
              <a:ea typeface="SF_HailSnow"/>
            </a:endParaRPr>
          </a:p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ea typeface="SF_HailSnow"/>
              </a:rPr>
              <a:t>④ </a:t>
            </a:r>
            <a:r>
              <a:rPr lang="ko-KR" altLang="en-US" sz="2900" dirty="0">
                <a:solidFill>
                  <a:srgbClr val="FFFFFF"/>
                </a:solidFill>
                <a:ea typeface="SF_HailSnow"/>
              </a:rPr>
              <a:t>공모전 </a:t>
            </a:r>
            <a:r>
              <a:rPr lang="en-US" altLang="ko-KR" sz="2900" dirty="0">
                <a:solidFill>
                  <a:srgbClr val="FFFFFF"/>
                </a:solidFill>
                <a:ea typeface="SF_HailSnow"/>
              </a:rPr>
              <a:t>&amp; </a:t>
            </a:r>
            <a:r>
              <a:rPr lang="ko-KR" altLang="en-US" sz="2900">
                <a:solidFill>
                  <a:srgbClr val="FFFFFF"/>
                </a:solidFill>
                <a:ea typeface="SF_HailSnow"/>
              </a:rPr>
              <a:t>그 외 활동</a:t>
            </a:r>
            <a:endParaRPr lang="en-US" sz="2900" b="0" i="0" u="none" strike="noStrike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398000" y="7962900"/>
            <a:ext cx="5346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ea typeface="SF_HailSnow"/>
              </a:rPr>
              <a:t>⑤ </a:t>
            </a:r>
            <a:r>
              <a:rPr lang="ko-KR" altLang="en-US" sz="2900" b="0" i="0" u="none" strike="noStrike" dirty="0">
                <a:solidFill>
                  <a:srgbClr val="FFFFFF"/>
                </a:solidFill>
                <a:ea typeface="SF_HailSnow"/>
              </a:rPr>
              <a:t>추후계획</a:t>
            </a:r>
            <a:endParaRPr lang="en-US" altLang="ko-KR" sz="2900" b="0" i="0" u="none" strike="noStrike" dirty="0">
              <a:solidFill>
                <a:srgbClr val="FFFFFF"/>
              </a:solidFill>
              <a:ea typeface="SF_HailSnow"/>
            </a:endParaRPr>
          </a:p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ea typeface="SF_HailSnow"/>
              </a:rPr>
              <a:t>⑥ </a:t>
            </a:r>
            <a:r>
              <a:rPr lang="ko-KR" altLang="en-US" sz="2900" b="0" i="0" u="none" strike="noStrike" dirty="0">
                <a:solidFill>
                  <a:srgbClr val="FFFFFF"/>
                </a:solidFill>
                <a:ea typeface="SF_HailSnow"/>
              </a:rPr>
              <a:t>우수연구회를 하면서 느낀 점</a:t>
            </a:r>
            <a:endParaRPr lang="en-US" altLang="ko-KR" sz="2900" b="0" i="0" u="none" strike="noStrike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806700"/>
            <a:ext cx="5207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2603500"/>
            <a:ext cx="5549900" cy="327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2603500"/>
            <a:ext cx="8102600" cy="151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4368800"/>
            <a:ext cx="8102600" cy="151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6134100"/>
            <a:ext cx="81026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7912100"/>
            <a:ext cx="8102600" cy="151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300" y="5600700"/>
            <a:ext cx="6731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6134100"/>
            <a:ext cx="5549900" cy="327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120900" y="3924300"/>
            <a:ext cx="4889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120900" y="7454900"/>
            <a:ext cx="4889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21200" y="1079500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0" i="0" u="none" strike="noStrike" dirty="0">
                <a:solidFill>
                  <a:srgbClr val="FFFFFF"/>
                </a:solidFill>
                <a:ea typeface="SF_HailSnow"/>
              </a:rPr>
              <a:t>IAI </a:t>
            </a:r>
            <a:r>
              <a:rPr lang="ko-KR" altLang="en-US" sz="4800" b="0" i="0" u="none" strike="noStrike" dirty="0">
                <a:solidFill>
                  <a:srgbClr val="FFFFFF"/>
                </a:solidFill>
                <a:ea typeface="SF_HailSnow"/>
              </a:rPr>
              <a:t>연구회</a:t>
            </a:r>
            <a:endParaRPr lang="ko-KR" sz="48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63100" y="3022600"/>
            <a:ext cx="7607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700" spc="-100" dirty="0">
                <a:solidFill>
                  <a:srgbClr val="FFFFFF"/>
                </a:solidFill>
                <a:ea typeface="SF_HailSnow"/>
              </a:rPr>
              <a:t>연구분야</a:t>
            </a:r>
            <a:endParaRPr lang="ko-KR" sz="37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550400" y="4787900"/>
            <a:ext cx="7645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3700" b="0" i="0" u="none" strike="noStrike" dirty="0">
                <a:solidFill>
                  <a:srgbClr val="FFFFFF"/>
                </a:solidFill>
                <a:ea typeface="SF_HailSnow"/>
              </a:rPr>
              <a:t>Computer Vision</a:t>
            </a:r>
            <a:endParaRPr lang="ko-KR" sz="37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537700" y="6553200"/>
            <a:ext cx="7670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3700" b="0" i="0" u="none" strike="noStrike" spc="-100" dirty="0">
                <a:solidFill>
                  <a:srgbClr val="FFFFFF"/>
                </a:solidFill>
                <a:ea typeface="SF_HailSnow"/>
              </a:rPr>
              <a:t>Image Processing</a:t>
            </a:r>
            <a:endParaRPr lang="ko-KR" sz="37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461500" y="8331200"/>
            <a:ext cx="781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3700" b="0" i="0" u="none" strike="noStrike" dirty="0">
                <a:solidFill>
                  <a:srgbClr val="FFFFFF"/>
                </a:solidFill>
                <a:ea typeface="SF_HailSnow"/>
              </a:rPr>
              <a:t>Computer Graphics</a:t>
            </a:r>
            <a:endParaRPr lang="ko-KR" sz="37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955800" y="3048000"/>
            <a:ext cx="5143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3400" b="0" i="0" u="none" strike="noStrike" spc="-200" dirty="0">
                <a:solidFill>
                  <a:srgbClr val="FFFFFF"/>
                </a:solidFill>
                <a:ea typeface="SF_HailSnow"/>
              </a:rPr>
              <a:t>IAI </a:t>
            </a: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연구회란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138471" y="4305300"/>
            <a:ext cx="2957529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55800" y="6565900"/>
            <a:ext cx="5118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지도 교수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289300" y="7835900"/>
            <a:ext cx="25527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 err="1">
                <a:solidFill>
                  <a:srgbClr val="FFFFFF"/>
                </a:solidFill>
                <a:latin typeface="SF_HailSnow"/>
              </a:rPr>
              <a:t>이병국</a:t>
            </a:r>
            <a:endParaRPr lang="en-US" sz="3400" b="0" i="0" u="none" strike="noStrike" spc="-200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080535" y="8675255"/>
            <a:ext cx="3073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900" b="0" i="0" u="none" strike="noStrike" spc="-100" dirty="0">
                <a:solidFill>
                  <a:srgbClr val="FFFFFF"/>
                </a:solidFill>
                <a:latin typeface="SF_HailSnow"/>
              </a:rPr>
              <a:t>컴퓨터공학과</a:t>
            </a:r>
            <a:endParaRPr lang="ko-KR" sz="19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pic>
        <p:nvPicPr>
          <p:cNvPr id="41" name="그림 40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2E6B3DD5-2B06-E727-2DA5-9356DEB205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37" y="7766967"/>
            <a:ext cx="1977325" cy="12500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5D943-8133-7DD8-55ED-2EAA3E41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99F632-5A0C-F59B-785F-952D9F05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5F98294-9621-9B5F-BE77-1A81CF21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0E55554-2FD7-3F2B-28E8-3B7A3B16AA0C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468D60C-1001-DA74-C13A-9B296C9FBA9C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41C5FF"/>
                </a:solidFill>
                <a:latin typeface="SF_HailSnow"/>
              </a:rPr>
              <a:t>PART 2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15F9D3-7426-EA65-E3C4-55398F125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2807B9C-C7A9-2C32-0ECB-F8981A11B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0" y="4125728"/>
            <a:ext cx="520700" cy="520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FDB891C-DC98-5703-93DC-4155158D7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2603500"/>
            <a:ext cx="5549900" cy="3276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4DAD844-0FD1-2ED0-EC5F-07305C5E3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2603500"/>
            <a:ext cx="8102600" cy="1511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33BDF27-6416-1AD6-5C51-3451AA4D2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4368800"/>
            <a:ext cx="8102600" cy="1511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B729E0E-120A-ADF2-2218-8E5DC096F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6134100"/>
            <a:ext cx="8102600" cy="1511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7E20213-6AFA-D2FF-F894-67F5AC651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7912100"/>
            <a:ext cx="8102600" cy="1511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472C323-13CE-2950-2B33-0226D908AB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300" y="5600700"/>
            <a:ext cx="673100" cy="8128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2C69D67-EFB4-9218-B76F-BA6EAAFE6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6134100"/>
            <a:ext cx="5549900" cy="32766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83C7AAD8-BF14-78E0-2BD0-B984C8368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120900" y="3924300"/>
            <a:ext cx="4889500" cy="381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46E8095-CCA8-C799-94DE-C862E41B80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120900" y="7454900"/>
            <a:ext cx="4889500" cy="38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996FE41-F555-7936-D108-39BBA0F0B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72C24F7-35B3-2D17-C7A1-5E45C90EA6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01AD1B9-E505-36FA-7399-6CA775041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1E224B9-39BF-CB6C-E0BB-8BF9ED758C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CD4B177A-029C-DE0B-BD51-405100B215AC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5DE9EC1-0893-CEA7-FCF0-04D352420251}"/>
              </a:ext>
            </a:extLst>
          </p:cNvPr>
          <p:cNvSpPr txBox="1"/>
          <p:nvPr/>
        </p:nvSpPr>
        <p:spPr>
          <a:xfrm>
            <a:off x="4521200" y="1079500"/>
            <a:ext cx="3479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48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800" b="0" i="0" u="none" strike="noStrike" dirty="0">
                <a:solidFill>
                  <a:srgbClr val="FFFFFF"/>
                </a:solidFill>
                <a:ea typeface="SF_HailSnow"/>
              </a:rPr>
              <a:t>개요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CDA93A4-56A5-112B-7C23-792F014C63DF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77476E4-997B-0F3F-8F8F-8AFB004EFF43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CD58EF4-81BF-D752-E2D1-B0CD4D68FEB3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FB714C1-B42F-BC64-529E-EE9F9891EF85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000FD69-2727-76D8-F8BF-7490FBD74D26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5838690-9B7B-E038-7CF3-FDD2F3E74F01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49A826F-85BF-D31A-6F3C-AD25CEE5E3C7}"/>
              </a:ext>
            </a:extLst>
          </p:cNvPr>
          <p:cNvSpPr txBox="1"/>
          <p:nvPr/>
        </p:nvSpPr>
        <p:spPr>
          <a:xfrm>
            <a:off x="9563100" y="3022600"/>
            <a:ext cx="7607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700" spc="-100" dirty="0">
                <a:solidFill>
                  <a:srgbClr val="FFFFFF"/>
                </a:solidFill>
                <a:ea typeface="SF_HailSnow"/>
              </a:rPr>
              <a:t>라즈베리 파이</a:t>
            </a:r>
            <a:r>
              <a:rPr lang="en-US" altLang="ko-KR" sz="3700" spc="-100" dirty="0">
                <a:solidFill>
                  <a:srgbClr val="FFFFFF"/>
                </a:solidFill>
                <a:ea typeface="SF_HailSnow"/>
              </a:rPr>
              <a:t>, </a:t>
            </a:r>
            <a:r>
              <a:rPr lang="ko-KR" altLang="en-US" sz="3700" spc="-100" dirty="0" err="1">
                <a:solidFill>
                  <a:srgbClr val="FFFFFF"/>
                </a:solidFill>
                <a:ea typeface="SF_HailSnow"/>
              </a:rPr>
              <a:t>아두이노를</a:t>
            </a:r>
            <a:r>
              <a:rPr lang="ko-KR" altLang="en-US" sz="3700" spc="-100" dirty="0">
                <a:solidFill>
                  <a:srgbClr val="FFFFFF"/>
                </a:solidFill>
                <a:ea typeface="SF_HailSnow"/>
              </a:rPr>
              <a:t> 이용한</a:t>
            </a:r>
            <a:br>
              <a:rPr lang="en-US" altLang="ko-KR" sz="3700" spc="-100" dirty="0">
                <a:solidFill>
                  <a:srgbClr val="FFFFFF"/>
                </a:solidFill>
                <a:ea typeface="SF_HailSnow"/>
              </a:rPr>
            </a:br>
            <a:r>
              <a:rPr lang="ko-KR" altLang="en-US" sz="3700" spc="-100" dirty="0">
                <a:solidFill>
                  <a:srgbClr val="FFFFFF"/>
                </a:solidFill>
                <a:ea typeface="SF_HailSnow"/>
              </a:rPr>
              <a:t>점자 학습기기개발</a:t>
            </a:r>
            <a:endParaRPr lang="ko-KR" sz="37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3F40FB10-E759-F46B-005D-4223A33B4D13}"/>
              </a:ext>
            </a:extLst>
          </p:cNvPr>
          <p:cNvSpPr txBox="1"/>
          <p:nvPr/>
        </p:nvSpPr>
        <p:spPr>
          <a:xfrm>
            <a:off x="9550400" y="4787900"/>
            <a:ext cx="7645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700" b="0" i="0" u="none" strike="noStrike" dirty="0">
                <a:solidFill>
                  <a:srgbClr val="FFFFFF"/>
                </a:solidFill>
                <a:ea typeface="SF_HailSnow"/>
              </a:rPr>
              <a:t>솔레노이드 </a:t>
            </a:r>
            <a:r>
              <a:rPr lang="ko-KR" altLang="en-US" sz="3700" b="0" i="0" u="none" strike="noStrike" dirty="0" err="1">
                <a:solidFill>
                  <a:srgbClr val="FFFFFF"/>
                </a:solidFill>
                <a:ea typeface="SF_HailSnow"/>
              </a:rPr>
              <a:t>액추에이터를</a:t>
            </a:r>
            <a:r>
              <a:rPr lang="ko-KR" altLang="en-US" sz="3700" b="0" i="0" u="none" strike="noStrike" dirty="0">
                <a:solidFill>
                  <a:srgbClr val="FFFFFF"/>
                </a:solidFill>
                <a:ea typeface="SF_HailSnow"/>
              </a:rPr>
              <a:t> 이용</a:t>
            </a:r>
            <a:endParaRPr lang="ko-KR" sz="37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FA316E6D-F8BD-3537-16AD-34131AB7EA19}"/>
              </a:ext>
            </a:extLst>
          </p:cNvPr>
          <p:cNvSpPr txBox="1"/>
          <p:nvPr/>
        </p:nvSpPr>
        <p:spPr>
          <a:xfrm>
            <a:off x="9537700" y="6553200"/>
            <a:ext cx="7670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700" b="0" i="0" u="none" strike="noStrike" spc="-100" dirty="0">
                <a:solidFill>
                  <a:srgbClr val="FFFFFF"/>
                </a:solidFill>
                <a:ea typeface="SF_HailSnow"/>
              </a:rPr>
              <a:t>차량 </a:t>
            </a:r>
            <a:r>
              <a:rPr lang="en-US" altLang="ko-KR" sz="3700" b="0" i="0" u="none" strike="noStrike" spc="-100" dirty="0">
                <a:solidFill>
                  <a:srgbClr val="FFFFFF"/>
                </a:solidFill>
                <a:ea typeface="SF_HailSnow"/>
              </a:rPr>
              <a:t>AVM </a:t>
            </a:r>
            <a:r>
              <a:rPr lang="ko-KR" altLang="en-US" sz="3700" spc="-100" dirty="0">
                <a:solidFill>
                  <a:srgbClr val="FFFFFF"/>
                </a:solidFill>
                <a:ea typeface="SF_HailSnow"/>
              </a:rPr>
              <a:t>시스템을 </a:t>
            </a:r>
            <a:r>
              <a:rPr lang="ko-KR" altLang="en-US" sz="3700" spc="-100" dirty="0" err="1">
                <a:solidFill>
                  <a:srgbClr val="FFFFFF"/>
                </a:solidFill>
                <a:ea typeface="SF_HailSnow"/>
              </a:rPr>
              <a:t>라즈베리파이로</a:t>
            </a:r>
            <a:r>
              <a:rPr lang="ko-KR" altLang="en-US" sz="3700" spc="-100" dirty="0">
                <a:solidFill>
                  <a:srgbClr val="FFFFFF"/>
                </a:solidFill>
                <a:ea typeface="SF_HailSnow"/>
              </a:rPr>
              <a:t> 구현</a:t>
            </a:r>
            <a:endParaRPr lang="ko-KR" sz="3700" b="0" i="0" u="none" strike="noStrike" spc="-1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9D2CDAB9-A46D-6573-404C-F4C09B4D414E}"/>
              </a:ext>
            </a:extLst>
          </p:cNvPr>
          <p:cNvSpPr txBox="1"/>
          <p:nvPr/>
        </p:nvSpPr>
        <p:spPr>
          <a:xfrm>
            <a:off x="9461500" y="8331200"/>
            <a:ext cx="781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3700" b="0" i="0" u="none" strike="noStrike" dirty="0">
                <a:solidFill>
                  <a:srgbClr val="FFFFFF"/>
                </a:solidFill>
                <a:ea typeface="SF_HailSnow"/>
              </a:rPr>
              <a:t>C</a:t>
            </a:r>
            <a:r>
              <a:rPr lang="en-US" altLang="ko-KR" sz="3700" dirty="0">
                <a:solidFill>
                  <a:srgbClr val="FFFFFF"/>
                </a:solidFill>
                <a:ea typeface="SF_HailSnow"/>
              </a:rPr>
              <a:t>omputer Vision</a:t>
            </a:r>
            <a:r>
              <a:rPr lang="ko-KR" altLang="en-US" sz="3700" dirty="0">
                <a:solidFill>
                  <a:srgbClr val="FFFFFF"/>
                </a:solidFill>
                <a:ea typeface="SF_HailSnow"/>
              </a:rPr>
              <a:t>을 접목</a:t>
            </a:r>
            <a:endParaRPr lang="ko-KR" sz="37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08B168BD-89D6-3FE5-5615-8B33BC7A4B19}"/>
              </a:ext>
            </a:extLst>
          </p:cNvPr>
          <p:cNvSpPr txBox="1"/>
          <p:nvPr/>
        </p:nvSpPr>
        <p:spPr>
          <a:xfrm>
            <a:off x="1955800" y="3048000"/>
            <a:ext cx="5143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400" b="0" i="0" u="none" strike="noStrike" spc="-200" dirty="0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3400" b="0" i="0" u="none" strike="noStrike" spc="-2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00" b="0" i="0" u="none" strike="noStrike" spc="-200" dirty="0">
                <a:solidFill>
                  <a:srgbClr val="FFFFFF"/>
                </a:solidFill>
                <a:ea typeface="SF_HailSnow"/>
              </a:rPr>
              <a:t>명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786B5E1E-E24F-CC93-121A-8615825F6EFE}"/>
              </a:ext>
            </a:extLst>
          </p:cNvPr>
          <p:cNvSpPr txBox="1"/>
          <p:nvPr/>
        </p:nvSpPr>
        <p:spPr>
          <a:xfrm>
            <a:off x="2120899" y="4305300"/>
            <a:ext cx="4889501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spc="-200" dirty="0">
                <a:solidFill>
                  <a:srgbClr val="FFFFFF"/>
                </a:solidFill>
                <a:ea typeface="SF_HailSnow"/>
              </a:rPr>
              <a:t>시각장애인을 위한</a:t>
            </a:r>
            <a:endParaRPr lang="en-US" altLang="ko-KR" sz="3400" spc="-200" dirty="0">
              <a:solidFill>
                <a:srgbClr val="FFFFFF"/>
              </a:solidFill>
              <a:ea typeface="SF_HailSnow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3400" spc="-200" dirty="0" err="1">
                <a:solidFill>
                  <a:srgbClr val="FFFFFF"/>
                </a:solidFill>
                <a:ea typeface="SF_HailSnow"/>
              </a:rPr>
              <a:t>한글점자</a:t>
            </a:r>
            <a:r>
              <a:rPr lang="ko-KR" altLang="en-US" sz="3400" spc="-200" dirty="0">
                <a:solidFill>
                  <a:srgbClr val="FFFFFF"/>
                </a:solidFill>
                <a:ea typeface="SF_HailSnow"/>
              </a:rPr>
              <a:t> 동시 학습기기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52415729-6842-79E0-7196-DF2EADD54A11}"/>
              </a:ext>
            </a:extLst>
          </p:cNvPr>
          <p:cNvSpPr txBox="1"/>
          <p:nvPr/>
        </p:nvSpPr>
        <p:spPr>
          <a:xfrm>
            <a:off x="1955800" y="6565900"/>
            <a:ext cx="5118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프로젝트 명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CCF4596C-ADFB-5A6A-9264-ADF91062C87F}"/>
              </a:ext>
            </a:extLst>
          </p:cNvPr>
          <p:cNvSpPr txBox="1"/>
          <p:nvPr/>
        </p:nvSpPr>
        <p:spPr>
          <a:xfrm>
            <a:off x="2120899" y="7835900"/>
            <a:ext cx="4965701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400" b="0" i="0" u="none" strike="noStrike" spc="-200" dirty="0">
                <a:solidFill>
                  <a:srgbClr val="FFFFFF"/>
                </a:solidFill>
                <a:latin typeface="SF_HailSnow"/>
              </a:rPr>
              <a:t>AVM</a:t>
            </a:r>
          </a:p>
          <a:p>
            <a:pPr lvl="0" algn="ctr">
              <a:lnSpc>
                <a:spcPct val="124499"/>
              </a:lnSpc>
            </a:pPr>
            <a:r>
              <a:rPr lang="en-US" sz="3400" b="0" i="0" u="none" strike="noStrike" spc="-200" dirty="0">
                <a:solidFill>
                  <a:srgbClr val="FFFFFF"/>
                </a:solidFill>
                <a:latin typeface="SF_HailSnow"/>
              </a:rPr>
              <a:t>(Around View Monitoring)</a:t>
            </a:r>
          </a:p>
        </p:txBody>
      </p:sp>
    </p:spTree>
    <p:extLst>
      <p:ext uri="{BB962C8B-B14F-4D97-AF65-F5344CB8AC3E}">
        <p14:creationId xmlns:p14="http://schemas.microsoft.com/office/powerpoint/2010/main" val="2451015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412115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0700" y="2603500"/>
            <a:ext cx="76454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0700" y="4584700"/>
            <a:ext cx="36703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9000" y="2603500"/>
            <a:ext cx="76454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800" y="4584700"/>
            <a:ext cx="36703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9000" y="4584700"/>
            <a:ext cx="3670300" cy="111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4100" y="4584700"/>
            <a:ext cx="36703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1400" y="4114800"/>
            <a:ext cx="4076700" cy="469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410200" y="3898900"/>
            <a:ext cx="4191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69700" y="4114800"/>
            <a:ext cx="4076700" cy="469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3398500" y="3898900"/>
            <a:ext cx="4191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1790700" y="5956300"/>
            <a:ext cx="3670300" cy="3594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0700" y="5956300"/>
            <a:ext cx="3670300" cy="3594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5765800" y="5956300"/>
            <a:ext cx="3670300" cy="359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9779000" y="5956300"/>
            <a:ext cx="3670300" cy="3594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13754100" y="5956300"/>
            <a:ext cx="3670300" cy="359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5800" y="5956300"/>
            <a:ext cx="3670300" cy="359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9000" y="5956300"/>
            <a:ext cx="3670300" cy="3594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54100" y="5956300"/>
            <a:ext cx="3670300" cy="35941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>
                <a:solidFill>
                  <a:srgbClr val="41C5FF"/>
                </a:solidFill>
                <a:latin typeface="SF_HailSnow"/>
              </a:rPr>
              <a:t>PART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521200" y="1079500"/>
            <a:ext cx="2260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FFFFFF"/>
                </a:solidFill>
                <a:ea typeface="SF_HailSnow"/>
              </a:rPr>
              <a:t>팀원분담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57400" y="2882900"/>
            <a:ext cx="7124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dirty="0">
                <a:solidFill>
                  <a:srgbClr val="FFFFFF"/>
                </a:solidFill>
                <a:latin typeface="SF_HailSnow"/>
              </a:rPr>
              <a:t>한글 점자 동시 학습기기</a:t>
            </a:r>
            <a:endParaRPr lang="en-US" sz="3400" b="0" i="0" u="none" strike="noStrike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134600" y="2882900"/>
            <a:ext cx="6946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400" b="0" i="0" u="none" strike="noStrike" dirty="0">
                <a:solidFill>
                  <a:srgbClr val="FFFFFF"/>
                </a:solidFill>
                <a:latin typeface="SF_HailSnow"/>
              </a:rPr>
              <a:t>AVM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82800" y="4889500"/>
            <a:ext cx="3086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spc="-200" dirty="0">
                <a:solidFill>
                  <a:srgbClr val="FFFFFF"/>
                </a:solidFill>
                <a:latin typeface="SF_HailSnow"/>
              </a:rPr>
              <a:t>소프트웨어</a:t>
            </a:r>
            <a:endParaRPr lang="en-US" sz="3400" b="0" i="0" u="none" strike="noStrike" spc="-200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994400" y="4889500"/>
            <a:ext cx="3213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하드웨어</a:t>
            </a:r>
            <a:endParaRPr lang="en-US" sz="3400" b="0" i="0" u="none" strike="noStrike" spc="-200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0007600" y="4889500"/>
            <a:ext cx="3225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spc="-200" dirty="0">
                <a:solidFill>
                  <a:srgbClr val="FFFFFF"/>
                </a:solidFill>
                <a:latin typeface="SF_HailSnow"/>
                <a:ea typeface="SF_HailSnow"/>
              </a:rPr>
              <a:t>소프트웨어</a:t>
            </a:r>
            <a:endParaRPr lang="en-US" sz="3400" b="0" i="0" u="none" strike="noStrike" spc="-200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957300" y="4889500"/>
            <a:ext cx="3263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하드웨어</a:t>
            </a:r>
            <a:endParaRPr lang="en-US" sz="3400" b="0" i="0" u="none" strike="noStrike" spc="-200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222500" y="6413500"/>
            <a:ext cx="28956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3200" b="0" i="0" u="none" strike="noStrike" spc="-200" dirty="0">
                <a:solidFill>
                  <a:srgbClr val="FFFFFF"/>
                </a:solidFill>
                <a:latin typeface="SF_HailSnow"/>
              </a:rPr>
              <a:t>· </a:t>
            </a:r>
            <a:r>
              <a:rPr lang="ko-KR" altLang="en-US" sz="3200" spc="-200" dirty="0" err="1">
                <a:solidFill>
                  <a:srgbClr val="FFFFFF"/>
                </a:solidFill>
                <a:latin typeface="SF_HailSnow"/>
                <a:ea typeface="SF_HailSnow"/>
              </a:rPr>
              <a:t>고태희</a:t>
            </a:r>
            <a:endParaRPr lang="ko-KR" sz="32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350000" y="6413500"/>
            <a:ext cx="25908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3200" b="0" i="0" u="none" strike="noStrike" spc="-200" dirty="0">
                <a:solidFill>
                  <a:srgbClr val="FFFFFF"/>
                </a:solidFill>
                <a:latin typeface="SF_HailSnow"/>
              </a:rPr>
              <a:t>· </a:t>
            </a:r>
            <a:r>
              <a:rPr lang="ko-KR" altLang="en-US" sz="3200" b="0" i="0" u="none" strike="noStrike" spc="-200" dirty="0">
                <a:solidFill>
                  <a:srgbClr val="FFFFFF"/>
                </a:solidFill>
                <a:latin typeface="SF_HailSnow" panose="02000503000000000000" charset="-127"/>
                <a:ea typeface="SF_HailSnow" panose="02000503000000000000" charset="-127"/>
              </a:rPr>
              <a:t>김경현</a:t>
            </a:r>
            <a:endParaRPr lang="ko-KR" sz="3200" b="0" i="0" u="none" strike="noStrike" spc="-200" dirty="0">
              <a:solidFill>
                <a:srgbClr val="FFFFFF"/>
              </a:solidFill>
              <a:latin typeface="SF_HailSnow" panose="02000503000000000000" charset="-127"/>
              <a:ea typeface="SF_HailSnow" panose="02000503000000000000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sz="3200" b="0" i="0" u="none" strike="noStrike" spc="-200" dirty="0">
                <a:solidFill>
                  <a:srgbClr val="FFFFFF"/>
                </a:solidFill>
                <a:latin typeface="SF_HailSnow"/>
              </a:rPr>
              <a:t>· </a:t>
            </a:r>
            <a:r>
              <a:rPr lang="ko-KR" altLang="en-US" sz="3200" spc="-200" dirty="0">
                <a:solidFill>
                  <a:srgbClr val="FFFFFF"/>
                </a:solidFill>
                <a:latin typeface="SF_HailSnow"/>
                <a:ea typeface="SF_HailSnow"/>
              </a:rPr>
              <a:t>김주형</a:t>
            </a:r>
            <a:endParaRPr lang="ko-KR" sz="32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0046716" y="6756400"/>
            <a:ext cx="31877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altLang="ko-KR" sz="3200" b="0" i="0" u="none" strike="noStrike" spc="-200" dirty="0">
                <a:solidFill>
                  <a:srgbClr val="FFFFFF"/>
                </a:solidFill>
                <a:latin typeface="SF_HailSnow"/>
              </a:rPr>
              <a:t>· </a:t>
            </a:r>
            <a:r>
              <a:rPr lang="ko-KR" altLang="en-US" sz="3200" b="0" i="0" u="none" strike="noStrike" spc="-200" dirty="0" err="1">
                <a:solidFill>
                  <a:srgbClr val="FFFFFF"/>
                </a:solidFill>
                <a:latin typeface="SF_HailSnow" panose="02000503000000000000" charset="-127"/>
                <a:ea typeface="SF_HailSnow" panose="02000503000000000000" charset="-127"/>
              </a:rPr>
              <a:t>최우혁</a:t>
            </a:r>
            <a:endParaRPr lang="en-US" altLang="ko-KR" sz="3200" b="0" i="0" u="none" strike="noStrike" spc="-200" dirty="0">
              <a:solidFill>
                <a:srgbClr val="FFFFFF"/>
              </a:solidFill>
              <a:latin typeface="SF_HailSnow" panose="02000503000000000000" charset="-127"/>
              <a:ea typeface="SF_HailSnow" panose="02000503000000000000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3200" b="0" i="0" u="none" strike="noStrike" spc="-200" dirty="0">
                <a:solidFill>
                  <a:srgbClr val="FFFFFF"/>
                </a:solidFill>
                <a:latin typeface="SF_HailSnow" panose="02000503000000000000" charset="-127"/>
                <a:ea typeface="SF_HailSnow" panose="02000503000000000000" charset="-127"/>
              </a:rPr>
              <a:t>· </a:t>
            </a:r>
            <a:r>
              <a:rPr lang="ko-KR" altLang="en-US" sz="3200" b="0" i="0" u="none" strike="noStrike" spc="-200" dirty="0">
                <a:solidFill>
                  <a:srgbClr val="FFFFFF"/>
                </a:solidFill>
                <a:latin typeface="SF_HailSnow" panose="02000503000000000000" charset="-127"/>
                <a:ea typeface="SF_HailSnow" panose="02000503000000000000" charset="-127"/>
              </a:rPr>
              <a:t>류현석</a:t>
            </a:r>
            <a:endParaRPr lang="ko-KR" sz="3200" b="0" i="0" u="none" strike="noStrike" spc="-200" dirty="0">
              <a:solidFill>
                <a:srgbClr val="FFFFFF"/>
              </a:solidFill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4122400" y="6794500"/>
            <a:ext cx="29337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3200" b="0" i="0" u="none" strike="noStrike" spc="-200" dirty="0">
                <a:solidFill>
                  <a:srgbClr val="FFFFFF"/>
                </a:solidFill>
                <a:latin typeface="SF_HailSnow"/>
              </a:rPr>
              <a:t>· </a:t>
            </a:r>
            <a:r>
              <a:rPr lang="ko-KR" altLang="en-US" sz="3200" spc="-200" dirty="0" err="1">
                <a:solidFill>
                  <a:srgbClr val="FFFFFF"/>
                </a:solidFill>
                <a:latin typeface="SF_HailSnow" panose="02000503000000000000" charset="-127"/>
                <a:ea typeface="SF_HailSnow" panose="02000503000000000000" charset="-127"/>
              </a:rPr>
              <a:t>이</a:t>
            </a:r>
            <a:r>
              <a:rPr lang="ko-KR" altLang="en-US" sz="3200" b="0" i="0" u="none" strike="noStrike" spc="-200" dirty="0" err="1">
                <a:solidFill>
                  <a:srgbClr val="FFFFFF"/>
                </a:solidFill>
                <a:latin typeface="SF_HailSnow" panose="02000503000000000000" charset="-127"/>
                <a:ea typeface="SF_HailSnow" panose="02000503000000000000" charset="-127"/>
              </a:rPr>
              <a:t>상록</a:t>
            </a:r>
            <a:endParaRPr lang="en-US" altLang="ko-KR" sz="3200" b="0" i="0" u="none" strike="noStrike" spc="-200" dirty="0">
              <a:solidFill>
                <a:srgbClr val="FFFFFF"/>
              </a:solidFill>
              <a:latin typeface="SF_HailSnow" panose="02000503000000000000" charset="-127"/>
              <a:ea typeface="SF_HailSnow" panose="02000503000000000000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altLang="ko-KR" sz="3200" b="0" i="0" u="none" strike="noStrike" spc="-200" dirty="0">
                <a:solidFill>
                  <a:srgbClr val="FFFFFF"/>
                </a:solidFill>
                <a:latin typeface="SF_HailSnow" panose="02000503000000000000" charset="-127"/>
                <a:ea typeface="SF_HailSnow" panose="02000503000000000000" charset="-127"/>
              </a:rPr>
              <a:t>· </a:t>
            </a:r>
            <a:r>
              <a:rPr lang="ko-KR" altLang="en-US" sz="3200" spc="-200" dirty="0" err="1">
                <a:solidFill>
                  <a:srgbClr val="FFFFFF"/>
                </a:solidFill>
                <a:latin typeface="SF_HailSnow" panose="02000503000000000000" charset="-127"/>
                <a:ea typeface="SF_HailSnow" panose="02000503000000000000" charset="-127"/>
              </a:rPr>
              <a:t>유덕현</a:t>
            </a:r>
            <a:endParaRPr lang="en-US" altLang="ko-KR" sz="3200" spc="-200" dirty="0">
              <a:solidFill>
                <a:srgbClr val="FFFFFF"/>
              </a:solidFill>
              <a:latin typeface="SF_HailSnow" panose="02000503000000000000" charset="-127"/>
              <a:ea typeface="SF_HailSnow" panose="0200050300000000000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6457950" y="2819399"/>
            <a:ext cx="6311900" cy="631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5168900" y="4178300"/>
            <a:ext cx="393700" cy="48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800" y="4152900"/>
            <a:ext cx="5207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0700" y="2603500"/>
            <a:ext cx="7137400" cy="137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0700" y="8051800"/>
            <a:ext cx="7137400" cy="137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0700" y="4927600"/>
            <a:ext cx="7137400" cy="2159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997997" y="7061200"/>
            <a:ext cx="6769100" cy="901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5168900" y="7289800"/>
            <a:ext cx="393700" cy="482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41C5FF"/>
                </a:solidFill>
                <a:latin typeface="SF_HailSnow"/>
              </a:rPr>
              <a:t>PART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21200" y="1079500"/>
            <a:ext cx="5994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FFFFFF"/>
                </a:solidFill>
                <a:ea typeface="SF_HailSnow"/>
              </a:rPr>
              <a:t>한글 점자 동시 학습기기</a:t>
            </a:r>
            <a:endParaRPr lang="ko-KR" sz="48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44700" y="3022600"/>
            <a:ext cx="6629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spc="-200" dirty="0">
                <a:solidFill>
                  <a:srgbClr val="FFFFFF"/>
                </a:solidFill>
                <a:ea typeface="SF_HailSnow"/>
              </a:rPr>
              <a:t>웹을 통해</a:t>
            </a: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 한글 선택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479800" y="5422900"/>
            <a:ext cx="377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한글과 해당하는 점자가 동시에 </a:t>
            </a:r>
            <a:r>
              <a:rPr lang="ko-KR" altLang="en-US" sz="3400" b="0" i="0" u="none" strike="noStrike" spc="-200" dirty="0" err="1">
                <a:solidFill>
                  <a:srgbClr val="FFFFFF"/>
                </a:solidFill>
                <a:ea typeface="SF_HailSnow"/>
              </a:rPr>
              <a:t>액추에이터로</a:t>
            </a: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 </a:t>
            </a:r>
            <a:r>
              <a:rPr lang="ko-KR" altLang="en-US" sz="3400" b="0" i="0" u="none" strike="noStrike" spc="-200" dirty="0" err="1">
                <a:solidFill>
                  <a:srgbClr val="FFFFFF"/>
                </a:solidFill>
                <a:ea typeface="SF_HailSnow"/>
              </a:rPr>
              <a:t>푷표현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019300" y="8458200"/>
            <a:ext cx="6692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점자 및 한글 학습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45" name="Rectangle 2">
            <a:extLst>
              <a:ext uri="{FF2B5EF4-FFF2-40B4-BE49-F238E27FC236}">
                <a16:creationId xmlns:a16="http://schemas.microsoft.com/office/drawing/2014/main" id="{6B83761C-0F8F-068C-A9B5-B02B1D743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 descr="디자인이(가) 표시된 사진&#10;&#10;자동 생성된 설명">
            <a:extLst>
              <a:ext uri="{FF2B5EF4-FFF2-40B4-BE49-F238E27FC236}">
                <a16:creationId xmlns:a16="http://schemas.microsoft.com/office/drawing/2014/main" id="{D8AB2E71-60E9-9529-FE38-508FBB3EE2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225" y="6000212"/>
            <a:ext cx="5402926" cy="3042188"/>
          </a:xfrm>
          <a:prstGeom prst="rect">
            <a:avLst/>
          </a:prstGeom>
        </p:spPr>
      </p:pic>
      <p:sp>
        <p:nvSpPr>
          <p:cNvPr id="48" name="Rectangle 3">
            <a:extLst>
              <a:ext uri="{FF2B5EF4-FFF2-40B4-BE49-F238E27FC236}">
                <a16:creationId xmlns:a16="http://schemas.microsoft.com/office/drawing/2014/main" id="{D46ECDFF-CF8E-1546-A40A-E5B500A55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5" name="그림 54" descr="실내, 사람, 의류, 사무실 건물이(가) 표시된 사진&#10;&#10;자동 생성된 설명">
            <a:extLst>
              <a:ext uri="{FF2B5EF4-FFF2-40B4-BE49-F238E27FC236}">
                <a16:creationId xmlns:a16="http://schemas.microsoft.com/office/drawing/2014/main" id="{AAA32BDA-E11E-0DC7-A425-6DB560B472B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0050" y="2785484"/>
            <a:ext cx="3972546" cy="2234557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7" name="3. 도담_동서대학교_작품영상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996926A-1B89-1F1C-A2C8-060C6F9E7B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879666" y="6112779"/>
            <a:ext cx="5408334" cy="30421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BB15FD-67C0-27CE-AB21-38300E2DA4F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90964" y="2573508"/>
            <a:ext cx="4457954" cy="2505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E7FBC-ADB2-B7BB-1B37-B654BD341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1A3441-C851-BE4E-3780-E593141D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5D52FD-E6C6-B4F6-6C3B-CEC8F593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6C2B835-0265-5285-3019-72E67A507C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4593A48C-CBBB-6E2F-2890-F24C751A05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16887C8-A787-B25E-CF4D-2B1CA2FB00B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28AF76A-B90F-8B39-4076-79D2D88D1C3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C435B21-B37C-C443-DE20-BB42D6F29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5168900" y="4178300"/>
            <a:ext cx="393700" cy="482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A681957-1EE1-47A2-04EE-F1AF69103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8A31B5D-97BC-903B-EA7A-CFFF84EBC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4BC9DDE-5142-5F53-3AAF-16C38BC11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DB2FD32-3120-0347-32D5-D8A94B17B6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C0BF7BA-85C8-E47D-4173-6A2FCA0AF4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250" y="4124990"/>
            <a:ext cx="520700" cy="5207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651F189-4983-3C4F-74BF-4064F1D567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0700" y="2603500"/>
            <a:ext cx="7137400" cy="13716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5643BA82-B159-BA71-5894-AF95ECE456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0700" y="8051800"/>
            <a:ext cx="7137400" cy="13716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3E71132-6000-43CA-91F7-DBD5EAAF68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0700" y="4927600"/>
            <a:ext cx="7137400" cy="21590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C65CAD9A-ED5C-4C66-ABEA-5FE9555AF4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952625" y="7073900"/>
            <a:ext cx="6769100" cy="9017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D03573F9-F8DF-6AA0-92CA-D6315168B5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03F4BD87-46AA-668B-AFA1-FD98E1499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5168900" y="7289800"/>
            <a:ext cx="393700" cy="4826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9A272A99-DAB2-9022-5D92-27299A850F7E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6AF3931-3261-8A1F-4750-6E1927D24E76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41C5FF"/>
                </a:solidFill>
                <a:latin typeface="SF_HailSnow"/>
              </a:rPr>
              <a:t>PART 2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E7D63AE-CEE3-9B26-FEA3-355A17E9E5FB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C572D51-2149-3A51-591D-A385DDDC56B1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63FEBECC-9BD6-A88C-62B0-7F61ECA61AC3}"/>
              </a:ext>
            </a:extLst>
          </p:cNvPr>
          <p:cNvSpPr txBox="1"/>
          <p:nvPr/>
        </p:nvSpPr>
        <p:spPr>
          <a:xfrm>
            <a:off x="4521200" y="1079500"/>
            <a:ext cx="6223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0" i="0" u="none" strike="noStrike" dirty="0">
                <a:solidFill>
                  <a:srgbClr val="FFFFFF"/>
                </a:solidFill>
                <a:ea typeface="SF_HailSnow"/>
              </a:rPr>
              <a:t>Around V</a:t>
            </a:r>
            <a:r>
              <a:rPr lang="en-US" altLang="ko-KR" sz="4800" dirty="0">
                <a:solidFill>
                  <a:srgbClr val="FFFFFF"/>
                </a:solidFill>
                <a:ea typeface="SF_HailSnow"/>
              </a:rPr>
              <a:t>iew </a:t>
            </a:r>
            <a:r>
              <a:rPr lang="en-US" altLang="ko-KR" sz="4800" b="0" i="0" u="none" strike="noStrike" dirty="0">
                <a:solidFill>
                  <a:srgbClr val="FFFFFF"/>
                </a:solidFill>
                <a:ea typeface="SF_HailSnow"/>
              </a:rPr>
              <a:t>Monitoring</a:t>
            </a:r>
            <a:endParaRPr lang="ko-KR" sz="48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55605CD-82DC-E2D5-8AC3-57629824B4A8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EA1EBB6-6E6D-3CFB-9222-64C28BEDFFB2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DCBBC1BF-7EAD-F434-5C6D-EB480080B865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6C58F7FF-A67E-370F-4597-B50C29A70901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A0DF63BD-1FA9-CCF7-CA0B-A545E70A1EA5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D1B223BE-97B7-4F3A-9E2B-A2E6361DC80C}"/>
              </a:ext>
            </a:extLst>
          </p:cNvPr>
          <p:cNvSpPr txBox="1"/>
          <p:nvPr/>
        </p:nvSpPr>
        <p:spPr>
          <a:xfrm>
            <a:off x="2044700" y="3022600"/>
            <a:ext cx="6629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spc="-200" dirty="0">
                <a:solidFill>
                  <a:srgbClr val="FFFFFF"/>
                </a:solidFill>
                <a:ea typeface="SF_HailSnow"/>
              </a:rPr>
              <a:t>카메라 </a:t>
            </a:r>
            <a:r>
              <a:rPr lang="en-US" altLang="ko-KR" sz="3400" spc="-200" dirty="0">
                <a:solidFill>
                  <a:srgbClr val="FFFFFF"/>
                </a:solidFill>
                <a:ea typeface="SF_HailSnow"/>
              </a:rPr>
              <a:t>4</a:t>
            </a:r>
            <a:r>
              <a:rPr lang="ko-KR" altLang="en-US" sz="3400" spc="-200" dirty="0">
                <a:solidFill>
                  <a:srgbClr val="FFFFFF"/>
                </a:solidFill>
                <a:ea typeface="SF_HailSnow"/>
              </a:rPr>
              <a:t>대로 시각정보 받음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0877908F-2C66-D334-CB40-783B8E29362E}"/>
              </a:ext>
            </a:extLst>
          </p:cNvPr>
          <p:cNvSpPr txBox="1"/>
          <p:nvPr/>
        </p:nvSpPr>
        <p:spPr>
          <a:xfrm>
            <a:off x="3479800" y="5422900"/>
            <a:ext cx="377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3400" b="0" i="0" u="none" strike="noStrike" spc="-200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94389782-4D64-1BE9-F0A4-D60616BDA65D}"/>
              </a:ext>
            </a:extLst>
          </p:cNvPr>
          <p:cNvSpPr txBox="1"/>
          <p:nvPr/>
        </p:nvSpPr>
        <p:spPr>
          <a:xfrm>
            <a:off x="2019300" y="8458200"/>
            <a:ext cx="6692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3400" spc="-200" dirty="0">
                <a:solidFill>
                  <a:srgbClr val="FFFFFF"/>
                </a:solidFill>
                <a:ea typeface="SF_HailSnow"/>
              </a:rPr>
              <a:t>AI</a:t>
            </a:r>
            <a:r>
              <a:rPr lang="ko-KR" altLang="en-US" sz="3400" spc="-200" dirty="0">
                <a:solidFill>
                  <a:srgbClr val="FFFFFF"/>
                </a:solidFill>
                <a:ea typeface="SF_HailSnow"/>
              </a:rPr>
              <a:t>모델</a:t>
            </a:r>
            <a:r>
              <a:rPr lang="en-US" altLang="ko-KR" sz="3400" spc="-200" dirty="0">
                <a:solidFill>
                  <a:srgbClr val="FFFFFF"/>
                </a:solidFill>
                <a:ea typeface="SF_HailSnow"/>
              </a:rPr>
              <a:t>(ex. YOLO)</a:t>
            </a:r>
            <a:r>
              <a:rPr lang="ko-KR" altLang="en-US" sz="3400" spc="-200" dirty="0">
                <a:solidFill>
                  <a:srgbClr val="FFFFFF"/>
                </a:solidFill>
                <a:ea typeface="SF_HailSnow"/>
              </a:rPr>
              <a:t>를</a:t>
            </a:r>
            <a:r>
              <a:rPr lang="en-US" altLang="ko-KR" sz="3400" spc="-200" dirty="0">
                <a:solidFill>
                  <a:srgbClr val="FFFFFF"/>
                </a:solidFill>
                <a:ea typeface="SF_HailSnow"/>
              </a:rPr>
              <a:t> </a:t>
            </a:r>
            <a:r>
              <a:rPr lang="ko-KR" altLang="en-US" sz="3400" spc="-200" dirty="0">
                <a:solidFill>
                  <a:srgbClr val="FFFFFF"/>
                </a:solidFill>
                <a:ea typeface="SF_HailSnow"/>
              </a:rPr>
              <a:t>이용한 객체인식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17" name="TextBox 37">
            <a:extLst>
              <a:ext uri="{FF2B5EF4-FFF2-40B4-BE49-F238E27FC236}">
                <a16:creationId xmlns:a16="http://schemas.microsoft.com/office/drawing/2014/main" id="{00F58692-9137-2578-66FB-B9E639AD3B53}"/>
              </a:ext>
            </a:extLst>
          </p:cNvPr>
          <p:cNvSpPr txBox="1"/>
          <p:nvPr/>
        </p:nvSpPr>
        <p:spPr>
          <a:xfrm>
            <a:off x="2044701" y="5575300"/>
            <a:ext cx="66770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 err="1">
                <a:solidFill>
                  <a:srgbClr val="FFFFFF"/>
                </a:solidFill>
                <a:ea typeface="SF_HailSnow"/>
              </a:rPr>
              <a:t>라즈베리파이를</a:t>
            </a: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 이용하여 </a:t>
            </a:r>
            <a:r>
              <a:rPr lang="en-US" altLang="ko-KR" sz="3400" b="0" i="0" u="none" strike="noStrike" spc="-200" dirty="0">
                <a:solidFill>
                  <a:srgbClr val="FFFFFF"/>
                </a:solidFill>
                <a:ea typeface="SF_HailSnow"/>
              </a:rPr>
              <a:t>4</a:t>
            </a: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개의 카메라  연동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pic>
        <p:nvPicPr>
          <p:cNvPr id="39" name="그림 38" descr="스크린샷, 사각형이(가) 표시된 사진&#10;&#10;자동 생성된 설명">
            <a:extLst>
              <a:ext uri="{FF2B5EF4-FFF2-40B4-BE49-F238E27FC236}">
                <a16:creationId xmlns:a16="http://schemas.microsoft.com/office/drawing/2014/main" id="{C6161075-5B30-42DF-7DFC-C0B2ABA176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2184399"/>
            <a:ext cx="4746989" cy="3816349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43" name="그림 42" descr="장난감, 플라스틱, 기계, 실내이(가) 표시된 사진&#10;&#10;자동 생성된 설명">
            <a:extLst>
              <a:ext uri="{FF2B5EF4-FFF2-40B4-BE49-F238E27FC236}">
                <a16:creationId xmlns:a16="http://schemas.microsoft.com/office/drawing/2014/main" id="{8C337231-DA48-FA96-B359-395453C9D2E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00" y="6147418"/>
            <a:ext cx="4432009" cy="3860327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39028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1C7E69-D980-FE3B-2FE6-2EC51F534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656699-63BA-A446-738A-1B7B2A63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D31F89B-F097-2FAB-F605-0E94534A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D7A0D5-B14E-F140-CF78-F24753362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DAA772-E29C-9B6C-12FC-74A8556D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4128D89-3545-A7FE-2EFC-C4524699F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2AEBE89-6135-18A4-D677-0DE1E83FA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80FAC7C-E00B-BD77-80A7-240F99BC9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50" y="4152900"/>
            <a:ext cx="520700" cy="520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F769115-D4B1-0E03-B944-417BD26B7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B2BF2F-C1DF-55CD-A374-488F31550B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3276600"/>
            <a:ext cx="60960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3F87017-BA6D-A33F-C5DB-1BB90546A0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0700" y="2603500"/>
            <a:ext cx="4787900" cy="1371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D436333-F69B-07AE-A036-F1A90CECBF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3600" y="2603500"/>
            <a:ext cx="4787900" cy="1371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DDB16EF-8A95-077B-5A51-4CD8D481B9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36500" y="2603500"/>
            <a:ext cx="4787900" cy="13716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D395975-09B2-576D-408B-20E83300C5E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778000" y="4635500"/>
            <a:ext cx="4787900" cy="4813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B5D8205-55E4-6A36-6452-172C0B3F059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7200900" y="4635500"/>
            <a:ext cx="4787900" cy="48133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AFF456A-C744-3020-7B73-B093A5EEF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10000"/>
          </a:blip>
          <a:stretch>
            <a:fillRect/>
          </a:stretch>
        </p:blipFill>
        <p:spPr>
          <a:xfrm>
            <a:off x="12636500" y="4635500"/>
            <a:ext cx="4787900" cy="48133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51E474E-6F6F-29F8-9B4A-3B65C36BA2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0700" y="4635500"/>
            <a:ext cx="4787900" cy="4813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996CD5AF-4DF0-C059-9175-D15EB099AD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0900" y="4635500"/>
            <a:ext cx="4787900" cy="48133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07925769-E584-59CD-70B2-5D34CFF663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36500" y="4622800"/>
            <a:ext cx="4787900" cy="48260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FD0AD600-F44A-95AF-E517-005FF2B6CD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835400" y="4305300"/>
            <a:ext cx="698500" cy="381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FD71039-8C5E-5007-5978-6CC50F4FDB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258300" y="4305300"/>
            <a:ext cx="698500" cy="381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B2B5033A-86AA-390D-E6F2-8D21BC07A2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4681200" y="4305300"/>
            <a:ext cx="698500" cy="381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C90102E-1DB4-5FCB-17C2-CFFB5C9F6FDF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73D3ADF-B327-97DD-C0EB-7F2BE3CFB17A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200" dirty="0">
                <a:solidFill>
                  <a:srgbClr val="41C5FF"/>
                </a:solidFill>
                <a:latin typeface="SF_HailSnow"/>
              </a:rPr>
              <a:t>PART 2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4BA6266-5CF8-30CD-C811-A7E616BF9215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BC7399D5-5FFF-4146-4B5A-35F809F9742C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C52C0627-88BE-8E54-6013-38D2657104D4}"/>
              </a:ext>
            </a:extLst>
          </p:cNvPr>
          <p:cNvSpPr txBox="1"/>
          <p:nvPr/>
        </p:nvSpPr>
        <p:spPr>
          <a:xfrm>
            <a:off x="4470400" y="1416050"/>
            <a:ext cx="6070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4800" dirty="0">
                <a:solidFill>
                  <a:srgbClr val="FFFFFF"/>
                </a:solidFill>
                <a:ea typeface="SF_HailSnow"/>
              </a:rPr>
              <a:t>AVM</a:t>
            </a:r>
            <a:r>
              <a:rPr lang="ko-KR" altLang="en-US" sz="4800" b="0" i="0" u="none" strike="noStrike" dirty="0">
                <a:solidFill>
                  <a:srgbClr val="FFFFFF"/>
                </a:solidFill>
                <a:ea typeface="SF_HailSnow"/>
              </a:rPr>
              <a:t> 추후계획</a:t>
            </a:r>
            <a:endParaRPr lang="ko-KR" altLang="ko-KR" sz="4800" b="0" i="0" u="none" strike="noStrike" dirty="0">
              <a:solidFill>
                <a:srgbClr val="FFFFFF"/>
              </a:solidFill>
              <a:ea typeface="SF_HailSnow"/>
            </a:endParaRPr>
          </a:p>
          <a:p>
            <a:pPr lvl="0" algn="l">
              <a:lnSpc>
                <a:spcPct val="99600"/>
              </a:lnSpc>
            </a:pPr>
            <a:endParaRPr lang="ko-KR" sz="48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89153A0D-2334-F207-1CAD-E915208D8ECA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 dirty="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7876029-041D-377F-117E-8F50A0707C06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D40FA53-B05F-7CB7-37F2-041F3926FD26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D9043B8-AE56-C52C-D789-4CDD55A470EB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67FD8C6-376A-D0BA-BEAD-CBFDB7D6D0BF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8B4E9575-CD0E-DC89-BA93-0731493013DB}"/>
              </a:ext>
            </a:extLst>
          </p:cNvPr>
          <p:cNvSpPr txBox="1"/>
          <p:nvPr/>
        </p:nvSpPr>
        <p:spPr>
          <a:xfrm>
            <a:off x="1993900" y="3022600"/>
            <a:ext cx="4381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객체 인식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B97B0F1-E91E-63E9-5CE4-141904473766}"/>
              </a:ext>
            </a:extLst>
          </p:cNvPr>
          <p:cNvSpPr txBox="1"/>
          <p:nvPr/>
        </p:nvSpPr>
        <p:spPr>
          <a:xfrm>
            <a:off x="7486855" y="2925097"/>
            <a:ext cx="4254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 err="1">
                <a:solidFill>
                  <a:srgbClr val="FFFFFF"/>
                </a:solidFill>
                <a:ea typeface="SF_HailSnow"/>
              </a:rPr>
              <a:t>뎁스</a:t>
            </a:r>
            <a:r>
              <a:rPr lang="ko-KR" altLang="en-US" sz="3400" b="0" i="0" u="none" strike="noStrike" spc="-200" dirty="0">
                <a:solidFill>
                  <a:srgbClr val="FFFFFF"/>
                </a:solidFill>
                <a:ea typeface="SF_HailSnow"/>
              </a:rPr>
              <a:t> 카메라</a:t>
            </a: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4805CE0C-176F-E1D3-A7D5-FDD428C961C8}"/>
              </a:ext>
            </a:extLst>
          </p:cNvPr>
          <p:cNvSpPr txBox="1"/>
          <p:nvPr/>
        </p:nvSpPr>
        <p:spPr>
          <a:xfrm>
            <a:off x="12877800" y="3022600"/>
            <a:ext cx="4305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400" b="0" i="0" u="none" strike="noStrike" spc="-200" dirty="0">
                <a:solidFill>
                  <a:srgbClr val="FFFFFF"/>
                </a:solidFill>
                <a:latin typeface="SF_HailSnow"/>
              </a:rPr>
              <a:t>LiDAR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684D3213-20B6-64AB-1A00-A124FB0B203F}"/>
              </a:ext>
            </a:extLst>
          </p:cNvPr>
          <p:cNvSpPr txBox="1"/>
          <p:nvPr/>
        </p:nvSpPr>
        <p:spPr>
          <a:xfrm>
            <a:off x="-1794162" y="7493685"/>
            <a:ext cx="1878696" cy="2009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E28B3954-AFDC-1310-441A-9FAC910DA2ED}"/>
              </a:ext>
            </a:extLst>
          </p:cNvPr>
          <p:cNvSpPr txBox="1"/>
          <p:nvPr/>
        </p:nvSpPr>
        <p:spPr>
          <a:xfrm>
            <a:off x="7480300" y="5473700"/>
            <a:ext cx="42291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사용한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기술명을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입력해주세요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sz="2800" b="0" i="0" u="none" strike="noStrike" spc="-100" dirty="0">
              <a:solidFill>
                <a:srgbClr val="FFFFFF"/>
              </a:solidFill>
              <a:latin typeface="SF_HailSnow"/>
            </a:endParaRP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프로그램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기술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스펙을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설명해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주세요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개발에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사용된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기술을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설명해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주세요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A33F2FDC-20AD-CDB6-3369-03935B334133}"/>
              </a:ext>
            </a:extLst>
          </p:cNvPr>
          <p:cNvSpPr txBox="1"/>
          <p:nvPr/>
        </p:nvSpPr>
        <p:spPr>
          <a:xfrm>
            <a:off x="12915900" y="5473700"/>
            <a:ext cx="4229100" cy="205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사용한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기술명을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입력해주세요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sz="2800" b="0" i="0" u="none" strike="noStrike" spc="-100" dirty="0">
              <a:solidFill>
                <a:srgbClr val="FFFFFF"/>
              </a:solidFill>
              <a:latin typeface="SF_HailSnow"/>
            </a:endParaRP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데이터를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위한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기술을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설명해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00" b="0" i="0" u="none" strike="noStrike" spc="-100" dirty="0">
                <a:solidFill>
                  <a:srgbClr val="FFFFFF"/>
                </a:solidFill>
                <a:ea typeface="SF_HailSnow"/>
              </a:rPr>
              <a:t>주세요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F_HailSnow"/>
              </a:rPr>
              <a:t>.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DB9A83E-53F8-4703-F6F6-F9E5137482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7965" y="5321300"/>
            <a:ext cx="4239170" cy="34505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767005B-8392-8A15-8186-6F61AFAF1B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07421" y="5410889"/>
            <a:ext cx="4646058" cy="3262522"/>
          </a:xfrm>
          <a:prstGeom prst="rect">
            <a:avLst/>
          </a:prstGeom>
        </p:spPr>
      </p:pic>
      <p:pic>
        <p:nvPicPr>
          <p:cNvPr id="1030" name="Picture 6" descr="인공지능의 이미지 분류 방식 · Blog - datamaker">
            <a:extLst>
              <a:ext uri="{FF2B5EF4-FFF2-40B4-BE49-F238E27FC236}">
                <a16:creationId xmlns:a16="http://schemas.microsoft.com/office/drawing/2014/main" id="{015253FE-DD27-388F-798E-989933DC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5143500"/>
            <a:ext cx="4444999" cy="362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4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1F44F-E87E-616E-AC6F-B0A7B4C32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024E77-EC4D-4B08-9454-417A79556DFC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574F836-BDB4-BE8F-C4B7-3E818C79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3FAB65-9A3E-5565-E92C-BF1A161CD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36" y="889000"/>
            <a:ext cx="12827000" cy="1193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90FB96-7A4E-9E55-0577-36FEE3C1C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74C0C23-B220-2AD9-E8F0-FD304B3AB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F8CEF9-7E5E-3461-2B60-E7C1EA359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BA8C07B-2A00-5161-4626-0F30D6477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69A5FAA-5FC3-8105-46DE-69FAEBE6D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04B5B35-297F-B994-BCC1-F7D15F7F43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780" y="4153924"/>
            <a:ext cx="520700" cy="5207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CEEB0D82-F7BA-5891-8EA4-8516E557D9E1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>
                <a:solidFill>
                  <a:srgbClr val="FFFFFF"/>
                </a:solidFill>
                <a:latin typeface="SF_HailSnow"/>
              </a:rPr>
              <a:t>Institute of Ambient Intelligence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FDBD65D-41DC-CED8-BFB4-8E856B2BC3CD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41C5FF"/>
                </a:solidFill>
                <a:latin typeface="SF_HailSnow"/>
              </a:rPr>
              <a:t>PART 2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1339FF3-AC02-39D9-B92E-102D563C3FBE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572504F-83BE-AED0-C594-9440BD2AABCE}"/>
              </a:ext>
            </a:extLst>
          </p:cNvPr>
          <p:cNvSpPr txBox="1"/>
          <p:nvPr/>
        </p:nvSpPr>
        <p:spPr>
          <a:xfrm>
            <a:off x="4521200" y="1079500"/>
            <a:ext cx="2260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7D24C76-D20A-A847-3398-06E936F1C65C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0604162-9B4D-3546-7AE7-2FE8ED5F403F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734A4FD-1BCD-5230-CC7B-938A64D06555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3B0825-2A51-F939-BB8B-F486FDEF47A7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816DA48-9EC8-53A2-6428-E4F16E4752BA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6CFAE647-D9C1-B9A1-1148-BD44FB32DC16}"/>
              </a:ext>
            </a:extLst>
          </p:cNvPr>
          <p:cNvSpPr txBox="1"/>
          <p:nvPr/>
        </p:nvSpPr>
        <p:spPr>
          <a:xfrm>
            <a:off x="4521200" y="1079500"/>
            <a:ext cx="5308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FFFFFF"/>
                </a:solidFill>
                <a:ea typeface="SF_HailSnow"/>
              </a:rPr>
              <a:t>공모전</a:t>
            </a:r>
            <a:endParaRPr lang="ko-KR" sz="4800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6F0E15F-187B-B767-C65F-62FDE0E3832E}"/>
              </a:ext>
            </a:extLst>
          </p:cNvPr>
          <p:cNvGrpSpPr/>
          <p:nvPr/>
        </p:nvGrpSpPr>
        <p:grpSpPr>
          <a:xfrm>
            <a:off x="2389392" y="3062262"/>
            <a:ext cx="4978400" cy="5778500"/>
            <a:chOff x="2359895" y="3530600"/>
            <a:chExt cx="4978400" cy="57785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0B14106-6F91-9B75-9290-2CD99CB49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9895" y="5575300"/>
              <a:ext cx="4978400" cy="3733800"/>
            </a:xfrm>
            <a:prstGeom prst="rect">
              <a:avLst/>
            </a:prstGeom>
            <a:effectLst>
              <a:softEdge rad="88900"/>
            </a:effectLst>
          </p:spPr>
        </p:pic>
        <p:pic>
          <p:nvPicPr>
            <p:cNvPr id="25" name="Picture 11">
              <a:extLst>
                <a:ext uri="{FF2B5EF4-FFF2-40B4-BE49-F238E27FC236}">
                  <a16:creationId xmlns:a16="http://schemas.microsoft.com/office/drawing/2014/main" id="{48EA115F-74EA-45BB-8FC4-27EA4CA61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0206" y="3530600"/>
              <a:ext cx="4787900" cy="1371600"/>
            </a:xfrm>
            <a:prstGeom prst="rect">
              <a:avLst/>
            </a:prstGeom>
          </p:spPr>
        </p:pic>
        <p:pic>
          <p:nvPicPr>
            <p:cNvPr id="26" name="Picture 20">
              <a:extLst>
                <a:ext uri="{FF2B5EF4-FFF2-40B4-BE49-F238E27FC236}">
                  <a16:creationId xmlns:a16="http://schemas.microsoft.com/office/drawing/2014/main" id="{8F9B2D9A-656F-BE68-C8F1-DEA8AE005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4564906" y="5232400"/>
              <a:ext cx="698500" cy="38100"/>
            </a:xfrm>
            <a:prstGeom prst="rect">
              <a:avLst/>
            </a:prstGeom>
          </p:spPr>
        </p:pic>
        <p:sp>
          <p:nvSpPr>
            <p:cNvPr id="31" name="TextBox 33">
              <a:extLst>
                <a:ext uri="{FF2B5EF4-FFF2-40B4-BE49-F238E27FC236}">
                  <a16:creationId xmlns:a16="http://schemas.microsoft.com/office/drawing/2014/main" id="{DFC3E326-CACF-30D7-B107-3432AC3531CB}"/>
                </a:ext>
              </a:extLst>
            </p:cNvPr>
            <p:cNvSpPr txBox="1"/>
            <p:nvPr/>
          </p:nvSpPr>
          <p:spPr>
            <a:xfrm>
              <a:off x="2769136" y="3936181"/>
              <a:ext cx="43815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3400" b="0" i="0" u="none" strike="noStrike" spc="-200" dirty="0">
                  <a:solidFill>
                    <a:srgbClr val="FFFFFF"/>
                  </a:solidFill>
                  <a:ea typeface="SF_HailSnow"/>
                </a:rPr>
                <a:t>실무 프로젝트 </a:t>
              </a:r>
              <a:r>
                <a:rPr lang="ko-KR" altLang="en-US" sz="3400" b="0" i="0" u="none" strike="noStrike" spc="-200" dirty="0" err="1">
                  <a:solidFill>
                    <a:srgbClr val="FFFFFF"/>
                  </a:solidFill>
                  <a:ea typeface="SF_HailSnow"/>
                </a:rPr>
                <a:t>해커리어톤</a:t>
              </a:r>
              <a:endParaRPr lang="ko-KR" sz="3400" b="0" i="0" u="none" strike="noStrike" spc="-200" dirty="0">
                <a:solidFill>
                  <a:srgbClr val="FFFFFF"/>
                </a:solidFill>
                <a:ea typeface="SF_HailSnow"/>
              </a:endParaRPr>
            </a:p>
          </p:txBody>
        </p:sp>
      </p:grpSp>
      <p:sp>
        <p:nvSpPr>
          <p:cNvPr id="32" name="Rectangle 1">
            <a:extLst>
              <a:ext uri="{FF2B5EF4-FFF2-40B4-BE49-F238E27FC236}">
                <a16:creationId xmlns:a16="http://schemas.microsoft.com/office/drawing/2014/main" id="{97011BEF-4767-4E46-399E-15AC15C9A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돋움"/>
              </a:rPr>
              <a:t>실무 프로젝트 해커리어톤</a:t>
            </a: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D74F4855-505A-AECA-1817-CB2E186B2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돋움"/>
              </a:rPr>
              <a:t>실무 프로젝트 해커리어톤</a:t>
            </a: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617FD9E-2A22-A4FB-E846-999F91390310}"/>
              </a:ext>
            </a:extLst>
          </p:cNvPr>
          <p:cNvGrpSpPr/>
          <p:nvPr/>
        </p:nvGrpSpPr>
        <p:grpSpPr>
          <a:xfrm>
            <a:off x="13344347" y="3124200"/>
            <a:ext cx="4787900" cy="2070100"/>
            <a:chOff x="13246815" y="3883870"/>
            <a:chExt cx="4787900" cy="2070100"/>
          </a:xfrm>
        </p:grpSpPr>
        <p:pic>
          <p:nvPicPr>
            <p:cNvPr id="27" name="Picture 11">
              <a:extLst>
                <a:ext uri="{FF2B5EF4-FFF2-40B4-BE49-F238E27FC236}">
                  <a16:creationId xmlns:a16="http://schemas.microsoft.com/office/drawing/2014/main" id="{F70D071F-5482-419C-CF95-69B8B5573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246815" y="3883870"/>
              <a:ext cx="4787900" cy="1371600"/>
            </a:xfrm>
            <a:prstGeom prst="rect">
              <a:avLst/>
            </a:prstGeom>
          </p:spPr>
        </p:pic>
        <p:pic>
          <p:nvPicPr>
            <p:cNvPr id="28" name="Picture 20">
              <a:extLst>
                <a:ext uri="{FF2B5EF4-FFF2-40B4-BE49-F238E27FC236}">
                  <a16:creationId xmlns:a16="http://schemas.microsoft.com/office/drawing/2014/main" id="{7DF6FC05-6725-4656-6FD6-1A81CA0B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15291515" y="5585670"/>
              <a:ext cx="698500" cy="38100"/>
            </a:xfrm>
            <a:prstGeom prst="rect">
              <a:avLst/>
            </a:prstGeom>
          </p:spPr>
        </p:pic>
        <p:sp>
          <p:nvSpPr>
            <p:cNvPr id="37" name="TextBox 33">
              <a:extLst>
                <a:ext uri="{FF2B5EF4-FFF2-40B4-BE49-F238E27FC236}">
                  <a16:creationId xmlns:a16="http://schemas.microsoft.com/office/drawing/2014/main" id="{92A534B2-1926-73FF-11BE-C45682A2EE8F}"/>
                </a:ext>
              </a:extLst>
            </p:cNvPr>
            <p:cNvSpPr txBox="1"/>
            <p:nvPr/>
          </p:nvSpPr>
          <p:spPr>
            <a:xfrm>
              <a:off x="13468245" y="4285225"/>
              <a:ext cx="43815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3400" b="0" i="0" u="none" strike="noStrike" spc="-200" dirty="0">
                  <a:solidFill>
                    <a:srgbClr val="FFFFFF"/>
                  </a:solidFill>
                  <a:ea typeface="SF_HailSnow"/>
                </a:rPr>
                <a:t>창의적종합설계 경진대회</a:t>
              </a:r>
              <a:endParaRPr lang="ko-KR" sz="3400" b="0" i="0" u="none" strike="noStrike" spc="-200" dirty="0">
                <a:solidFill>
                  <a:srgbClr val="FFFFFF"/>
                </a:solidFill>
                <a:ea typeface="SF_HailSnow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D654DD4-D5FA-7D69-C88A-187E40B46728}"/>
              </a:ext>
            </a:extLst>
          </p:cNvPr>
          <p:cNvGrpSpPr/>
          <p:nvPr/>
        </p:nvGrpSpPr>
        <p:grpSpPr>
          <a:xfrm>
            <a:off x="7943309" y="3064874"/>
            <a:ext cx="4895899" cy="5528852"/>
            <a:chOff x="7859354" y="2831025"/>
            <a:chExt cx="4895899" cy="5528852"/>
          </a:xfrm>
        </p:grpSpPr>
        <p:pic>
          <p:nvPicPr>
            <p:cNvPr id="29" name="Picture 11">
              <a:extLst>
                <a:ext uri="{FF2B5EF4-FFF2-40B4-BE49-F238E27FC236}">
                  <a16:creationId xmlns:a16="http://schemas.microsoft.com/office/drawing/2014/main" id="{B56B162B-DEED-452E-0941-8BC8A3831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7889543" y="6988277"/>
              <a:ext cx="4787900" cy="1371600"/>
            </a:xfrm>
            <a:prstGeom prst="rect">
              <a:avLst/>
            </a:prstGeom>
          </p:spPr>
        </p:pic>
        <p:pic>
          <p:nvPicPr>
            <p:cNvPr id="30" name="Picture 20">
              <a:extLst>
                <a:ext uri="{FF2B5EF4-FFF2-40B4-BE49-F238E27FC236}">
                  <a16:creationId xmlns:a16="http://schemas.microsoft.com/office/drawing/2014/main" id="{A917DBC1-FC22-786C-2AD8-887C93D4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9960744" y="6648038"/>
              <a:ext cx="698500" cy="38100"/>
            </a:xfrm>
            <a:prstGeom prst="rect">
              <a:avLst/>
            </a:prstGeom>
          </p:spPr>
        </p:pic>
        <p:sp>
          <p:nvSpPr>
            <p:cNvPr id="36" name="TextBox 33">
              <a:extLst>
                <a:ext uri="{FF2B5EF4-FFF2-40B4-BE49-F238E27FC236}">
                  <a16:creationId xmlns:a16="http://schemas.microsoft.com/office/drawing/2014/main" id="{D7B619D2-0E8C-2504-A173-4FBEB25F73DC}"/>
                </a:ext>
              </a:extLst>
            </p:cNvPr>
            <p:cNvSpPr txBox="1"/>
            <p:nvPr/>
          </p:nvSpPr>
          <p:spPr>
            <a:xfrm>
              <a:off x="8056258" y="7375627"/>
              <a:ext cx="4381500" cy="596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3400" b="0" i="0" u="none" strike="noStrike" spc="-200" dirty="0">
                  <a:solidFill>
                    <a:srgbClr val="FFFFFF"/>
                  </a:solidFill>
                  <a:ea typeface="SF_HailSnow"/>
                </a:rPr>
                <a:t>IR</a:t>
              </a:r>
              <a:r>
                <a:rPr lang="ko-KR" altLang="en-US" sz="3400" b="0" i="0" u="none" strike="noStrike" spc="-200" dirty="0" err="1">
                  <a:solidFill>
                    <a:srgbClr val="FFFFFF"/>
                  </a:solidFill>
                  <a:ea typeface="SF_HailSnow"/>
                </a:rPr>
                <a:t>모의피칭대회</a:t>
              </a:r>
              <a:endParaRPr lang="ko-KR" sz="3400" b="0" i="0" u="none" strike="noStrike" spc="-200" dirty="0">
                <a:solidFill>
                  <a:srgbClr val="FFFFFF"/>
                </a:solidFill>
                <a:ea typeface="SF_HailSnow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9332F5-0D54-760F-5FC9-55485CFBB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9354" y="2831025"/>
              <a:ext cx="4895899" cy="3558150"/>
            </a:xfrm>
            <a:prstGeom prst="rect">
              <a:avLst/>
            </a:prstGeom>
            <a:effectLst>
              <a:softEdge rad="88900"/>
            </a:effec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272F7BC-EABE-5BF4-24CD-C5205FFE2B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76596" y="5229212"/>
            <a:ext cx="4885301" cy="3663976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43065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</TotalTime>
  <Words>548</Words>
  <Application>Microsoft Office PowerPoint</Application>
  <PresentationFormat>사용자 지정</PresentationFormat>
  <Paragraphs>260</Paragraphs>
  <Slides>14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Arial</vt:lpstr>
      <vt:lpstr>Calibri</vt:lpstr>
      <vt:lpstr>SF_HailSnow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김경현</cp:lastModifiedBy>
  <cp:revision>21</cp:revision>
  <dcterms:created xsi:type="dcterms:W3CDTF">2006-08-16T00:00:00Z</dcterms:created>
  <dcterms:modified xsi:type="dcterms:W3CDTF">2024-12-03T12:45:57Z</dcterms:modified>
</cp:coreProperties>
</file>